
<file path=[Content_Types].xml><?xml version="1.0" encoding="utf-8"?>
<Types xmlns="http://schemas.openxmlformats.org/package/2006/content-types"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media/image4.jpg" ContentType="image/jpg"/>
  <Override PartName="/ppt/media/image5.jpg" ContentType="image/jpg"/>
  <Override PartName="/ppt/media/image6.jpg" ContentType="image/jpg"/>
  <Override PartName="/ppt/media/image11.jpg" ContentType="image/jpg"/>
  <Override PartName="/ppt/media/image13.jpg" ContentType="image/jpg"/>
  <Override PartName="/ppt/media/image14.jpg" ContentType="image/jpg"/>
  <Override PartName="/ppt/media/image18.jpg" ContentType="image/jpg"/>
  <Override PartName="/ppt/media/image19.jpg" ContentType="image/jpg"/>
  <Override PartName="/ppt/media/image20.jpg" ContentType="image/jpg"/>
  <Override PartName="/ppt/media/image23.jpg" ContentType="image/jpg"/>
  <Override PartName="/ppt/media/image25.jpg" ContentType="image/jpg"/>
  <Override PartName="/ppt/media/image26.jpg" ContentType="image/jpg"/>
  <Override PartName="/ppt/media/image27.jpg" ContentType="image/jpg"/>
  <Override PartName="/ppt/media/image28.jpg" ContentType="image/jpg"/>
  <Override PartName="/ppt/media/image29.jpg" ContentType="image/jpg"/>
  <Override PartName="/ppt/media/image30.jpg" ContentType="image/jpg"/>
  <Override PartName="/ppt/media/image31.jpg" ContentType="image/jpg"/>
  <Override PartName="/ppt/media/image35.jpg" ContentType="image/jpg"/>
  <Override PartName="/ppt/media/image36.jpg" ContentType="image/jp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77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</p:sldIdLst>
  <p:sldSz cx="7772400" cy="10058400"/>
  <p:notesSz cx="7772400" cy="100584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6" d="100"/>
          <a:sy n="56" d="100"/>
        </p:scale>
        <p:origin x="2458" y="53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582930" y="3118104"/>
            <a:ext cx="6606540" cy="21122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165860" y="5632704"/>
            <a:ext cx="5440680" cy="2514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12/29/2024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12/29/2024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388620" y="2313432"/>
            <a:ext cx="3380994" cy="66385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002786" y="2313432"/>
            <a:ext cx="3380994" cy="66385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12/29/2024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12/29/2024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12/29/2024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040382" y="879093"/>
            <a:ext cx="3269615" cy="5740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88620" y="2313432"/>
            <a:ext cx="6995160" cy="66385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642616" y="9354312"/>
            <a:ext cx="2487168" cy="5029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88620" y="9354312"/>
            <a:ext cx="1787652" cy="5029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12/29/2024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596128" y="9354312"/>
            <a:ext cx="1787652" cy="5029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3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5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9.jp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5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u="sng" dirty="0"/>
              <a:t>MOBILE</a:t>
            </a:r>
            <a:r>
              <a:rPr u="sng" spc="-50" dirty="0"/>
              <a:t> </a:t>
            </a:r>
            <a:r>
              <a:rPr u="sng" spc="-10" dirty="0"/>
              <a:t>PROJECT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A47FB9-98AF-4715-817C-0A706D10F278}"/>
              </a:ext>
            </a:extLst>
          </p:cNvPr>
          <p:cNvSpPr txBox="1"/>
          <p:nvPr/>
        </p:nvSpPr>
        <p:spPr>
          <a:xfrm>
            <a:off x="1600200" y="8001000"/>
            <a:ext cx="38862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/>
              <a:t>Name :Mariam Waleed      ID:2205184</a:t>
            </a:r>
          </a:p>
          <a:p>
            <a:r>
              <a:rPr lang="en-US" sz="1600" b="1" dirty="0"/>
              <a:t>Name :</a:t>
            </a:r>
            <a:r>
              <a:rPr lang="en-US" sz="1600" b="1" dirty="0" err="1"/>
              <a:t>Bassant</a:t>
            </a:r>
            <a:r>
              <a:rPr lang="en-US" sz="1600" b="1" dirty="0"/>
              <a:t> Ahmed     ID:2205193</a:t>
            </a:r>
          </a:p>
          <a:p>
            <a:r>
              <a:rPr lang="en-US" sz="1600" b="1" dirty="0"/>
              <a:t>Name :Sara </a:t>
            </a:r>
            <a:r>
              <a:rPr lang="en-US" sz="1600" b="1" dirty="0" err="1"/>
              <a:t>Atallah</a:t>
            </a:r>
            <a:r>
              <a:rPr lang="en-US" sz="1600" b="1" dirty="0"/>
              <a:t>           ID:2205094</a:t>
            </a:r>
          </a:p>
          <a:p>
            <a:r>
              <a:rPr lang="en-US" sz="1600" b="1" dirty="0"/>
              <a:t>Name :Amr Khaled            ID:2205220</a:t>
            </a:r>
          </a:p>
          <a:p>
            <a:r>
              <a:rPr lang="en-US" sz="1600" b="1" dirty="0"/>
              <a:t>Name :Yehia Tarek            ID:2205</a:t>
            </a:r>
            <a:r>
              <a:rPr lang="ar-EG" sz="1600" b="1"/>
              <a:t>0</a:t>
            </a:r>
            <a:r>
              <a:rPr lang="en-US" sz="1600" b="1"/>
              <a:t>62</a:t>
            </a:r>
            <a:endParaRPr lang="en-US" sz="1600" b="1" dirty="0"/>
          </a:p>
          <a:p>
            <a:r>
              <a:rPr lang="en-US" sz="1600" b="1" dirty="0"/>
              <a:t>Name :Marwan Moharram ID:2205066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294DEE6-2317-444F-B228-3E59197BDE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807654"/>
            <a:ext cx="7391400" cy="583882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78280" y="938445"/>
            <a:ext cx="179705" cy="167724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02004" y="891286"/>
            <a:ext cx="5722620" cy="18522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804545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highlight>
                  <a:srgbClr val="C0C0C0"/>
                </a:highlight>
                <a:latin typeface="Calibri"/>
                <a:cs typeface="Calibri"/>
              </a:rPr>
              <a:t>getAuthErrorMessage</a:t>
            </a:r>
            <a:endParaRPr sz="1600" dirty="0">
              <a:highlight>
                <a:srgbClr val="C0C0C0"/>
              </a:highlight>
              <a:latin typeface="Calibri"/>
              <a:cs typeface="Calibri"/>
            </a:endParaRPr>
          </a:p>
          <a:p>
            <a:pPr marL="12700" marR="5080">
              <a:lnSpc>
                <a:spcPct val="109300"/>
              </a:lnSpc>
              <a:spcBef>
                <a:spcPts val="860"/>
              </a:spcBef>
            </a:pPr>
            <a:r>
              <a:rPr sz="1400" spc="-10" dirty="0">
                <a:solidFill>
                  <a:srgbClr val="3A3838"/>
                </a:solidFill>
                <a:latin typeface="Calibri"/>
                <a:cs typeface="Calibri"/>
              </a:rPr>
              <a:t>Converts</a:t>
            </a:r>
            <a:r>
              <a:rPr sz="1400" spc="-40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3A3838"/>
                </a:solidFill>
                <a:latin typeface="Calibri"/>
                <a:cs typeface="Calibri"/>
              </a:rPr>
              <a:t>the</a:t>
            </a:r>
            <a:r>
              <a:rPr sz="1400" spc="-40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3A3838"/>
                </a:solidFill>
                <a:latin typeface="Calibri"/>
                <a:cs typeface="Calibri"/>
              </a:rPr>
              <a:t>error</a:t>
            </a:r>
            <a:r>
              <a:rPr sz="1400" spc="-35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3A3838"/>
                </a:solidFill>
                <a:latin typeface="Calibri"/>
                <a:cs typeface="Calibri"/>
              </a:rPr>
              <a:t>code</a:t>
            </a:r>
            <a:r>
              <a:rPr sz="1400" spc="-40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3A3838"/>
                </a:solidFill>
                <a:latin typeface="Calibri"/>
                <a:cs typeface="Calibri"/>
              </a:rPr>
              <a:t>sent</a:t>
            </a:r>
            <a:r>
              <a:rPr sz="1400" spc="-30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3A3838"/>
                </a:solidFill>
                <a:latin typeface="Calibri"/>
                <a:cs typeface="Calibri"/>
              </a:rPr>
              <a:t>by</a:t>
            </a:r>
            <a:r>
              <a:rPr sz="1400" spc="-40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3A3838"/>
                </a:solidFill>
                <a:latin typeface="Calibri"/>
                <a:cs typeface="Calibri"/>
              </a:rPr>
              <a:t>Firebase</a:t>
            </a:r>
            <a:r>
              <a:rPr sz="1400" spc="-35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3A3838"/>
                </a:solidFill>
                <a:latin typeface="Calibri"/>
                <a:cs typeface="Calibri"/>
              </a:rPr>
              <a:t>into</a:t>
            </a:r>
            <a:r>
              <a:rPr sz="1400" spc="-30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3A3838"/>
                </a:solidFill>
                <a:latin typeface="Calibri"/>
                <a:cs typeface="Calibri"/>
              </a:rPr>
              <a:t>a</a:t>
            </a:r>
            <a:r>
              <a:rPr sz="1400" spc="-40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3A3838"/>
                </a:solidFill>
                <a:latin typeface="Calibri"/>
                <a:cs typeface="Calibri"/>
              </a:rPr>
              <a:t>message</a:t>
            </a:r>
            <a:r>
              <a:rPr sz="1400" spc="-40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3A3838"/>
                </a:solidFill>
                <a:latin typeface="Calibri"/>
                <a:cs typeface="Calibri"/>
              </a:rPr>
              <a:t>that</a:t>
            </a:r>
            <a:r>
              <a:rPr sz="1400" spc="-40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3A3838"/>
                </a:solidFill>
                <a:latin typeface="Calibri"/>
                <a:cs typeface="Calibri"/>
              </a:rPr>
              <a:t>is</a:t>
            </a:r>
            <a:r>
              <a:rPr sz="1400" spc="-35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3A3838"/>
                </a:solidFill>
                <a:latin typeface="Calibri"/>
                <a:cs typeface="Calibri"/>
              </a:rPr>
              <a:t>understandable </a:t>
            </a:r>
            <a:r>
              <a:rPr sz="1400" dirty="0">
                <a:solidFill>
                  <a:srgbClr val="3A3838"/>
                </a:solidFill>
                <a:latin typeface="Calibri"/>
                <a:cs typeface="Calibri"/>
              </a:rPr>
              <a:t>and</a:t>
            </a:r>
            <a:r>
              <a:rPr sz="1400" spc="-45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3A3838"/>
                </a:solidFill>
                <a:latin typeface="Calibri"/>
                <a:cs typeface="Calibri"/>
              </a:rPr>
              <a:t>clear</a:t>
            </a:r>
            <a:r>
              <a:rPr sz="1400" spc="-30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3A3838"/>
                </a:solidFill>
                <a:latin typeface="Calibri"/>
                <a:cs typeface="Calibri"/>
              </a:rPr>
              <a:t>to</a:t>
            </a:r>
            <a:r>
              <a:rPr sz="1400" spc="-30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3A3838"/>
                </a:solidFill>
                <a:latin typeface="Calibri"/>
                <a:cs typeface="Calibri"/>
              </a:rPr>
              <a:t>the</a:t>
            </a:r>
            <a:r>
              <a:rPr sz="1400" spc="-25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400" spc="-20" dirty="0">
                <a:solidFill>
                  <a:srgbClr val="3A3838"/>
                </a:solidFill>
                <a:latin typeface="Calibri"/>
                <a:cs typeface="Calibri"/>
              </a:rPr>
              <a:t>user.</a:t>
            </a:r>
            <a:endParaRPr sz="14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960"/>
              </a:spcBef>
            </a:pPr>
            <a:r>
              <a:rPr sz="1400" dirty="0">
                <a:solidFill>
                  <a:srgbClr val="3A3838"/>
                </a:solidFill>
                <a:latin typeface="Calibri"/>
                <a:cs typeface="Calibri"/>
              </a:rPr>
              <a:t>How</a:t>
            </a:r>
            <a:r>
              <a:rPr sz="1400" spc="-15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3A3838"/>
                </a:solidFill>
                <a:latin typeface="Calibri"/>
                <a:cs typeface="Calibri"/>
              </a:rPr>
              <a:t>it</a:t>
            </a:r>
            <a:r>
              <a:rPr sz="1400" spc="-20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3A3838"/>
                </a:solidFill>
                <a:latin typeface="Calibri"/>
                <a:cs typeface="Calibri"/>
              </a:rPr>
              <a:t>works:</a:t>
            </a:r>
            <a:endParaRPr sz="1400" dirty="0">
              <a:latin typeface="Calibri"/>
              <a:cs typeface="Calibri"/>
            </a:endParaRPr>
          </a:p>
          <a:p>
            <a:pPr marL="12700" marR="727710">
              <a:lnSpc>
                <a:spcPct val="157100"/>
              </a:lnSpc>
              <a:spcBef>
                <a:spcPts val="10"/>
              </a:spcBef>
            </a:pPr>
            <a:r>
              <a:rPr sz="1400" dirty="0">
                <a:solidFill>
                  <a:srgbClr val="3A3838"/>
                </a:solidFill>
                <a:latin typeface="Calibri"/>
                <a:cs typeface="Calibri"/>
              </a:rPr>
              <a:t>Uses</a:t>
            </a:r>
            <a:r>
              <a:rPr sz="1400" spc="-25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3A3838"/>
                </a:solidFill>
                <a:latin typeface="Calibri"/>
                <a:cs typeface="Calibri"/>
              </a:rPr>
              <a:t>a</a:t>
            </a:r>
            <a:r>
              <a:rPr sz="1400" spc="-35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3A3838"/>
                </a:solidFill>
                <a:latin typeface="Calibri"/>
                <a:cs typeface="Calibri"/>
              </a:rPr>
              <a:t>switch</a:t>
            </a:r>
            <a:r>
              <a:rPr sz="1400" spc="-35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3A3838"/>
                </a:solidFill>
                <a:latin typeface="Calibri"/>
                <a:cs typeface="Calibri"/>
              </a:rPr>
              <a:t>to</a:t>
            </a:r>
            <a:r>
              <a:rPr sz="1400" spc="-25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3A3838"/>
                </a:solidFill>
                <a:latin typeface="Calibri"/>
                <a:cs typeface="Calibri"/>
              </a:rPr>
              <a:t>match</a:t>
            </a:r>
            <a:r>
              <a:rPr sz="1400" spc="-40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3A3838"/>
                </a:solidFill>
                <a:latin typeface="Calibri"/>
                <a:cs typeface="Calibri"/>
              </a:rPr>
              <a:t>the</a:t>
            </a:r>
            <a:r>
              <a:rPr sz="1400" spc="-25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3A3838"/>
                </a:solidFill>
                <a:latin typeface="Calibri"/>
                <a:cs typeface="Calibri"/>
              </a:rPr>
              <a:t>error</a:t>
            </a:r>
            <a:r>
              <a:rPr sz="1400" spc="-25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3A3838"/>
                </a:solidFill>
                <a:latin typeface="Calibri"/>
                <a:cs typeface="Calibri"/>
              </a:rPr>
              <a:t>code</a:t>
            </a:r>
            <a:r>
              <a:rPr sz="1400" spc="-35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3A3838"/>
                </a:solidFill>
                <a:latin typeface="Calibri"/>
                <a:cs typeface="Calibri"/>
              </a:rPr>
              <a:t>with</a:t>
            </a:r>
            <a:r>
              <a:rPr sz="1400" spc="-35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3A3838"/>
                </a:solidFill>
                <a:latin typeface="Calibri"/>
                <a:cs typeface="Calibri"/>
              </a:rPr>
              <a:t>the</a:t>
            </a:r>
            <a:r>
              <a:rPr sz="1400" spc="-35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3A3838"/>
                </a:solidFill>
                <a:latin typeface="Calibri"/>
                <a:cs typeface="Calibri"/>
              </a:rPr>
              <a:t>appropriate</a:t>
            </a:r>
            <a:r>
              <a:rPr sz="1400" spc="-35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3A3838"/>
                </a:solidFill>
                <a:latin typeface="Calibri"/>
                <a:cs typeface="Calibri"/>
              </a:rPr>
              <a:t>message. </a:t>
            </a:r>
            <a:r>
              <a:rPr sz="1400" dirty="0">
                <a:solidFill>
                  <a:srgbClr val="3A3838"/>
                </a:solidFill>
                <a:latin typeface="Calibri"/>
                <a:cs typeface="Calibri"/>
              </a:rPr>
              <a:t>If</a:t>
            </a:r>
            <a:r>
              <a:rPr sz="1400" spc="-25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3A3838"/>
                </a:solidFill>
                <a:latin typeface="Calibri"/>
                <a:cs typeface="Calibri"/>
              </a:rPr>
              <a:t>the</a:t>
            </a:r>
            <a:r>
              <a:rPr sz="1400" spc="-30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3A3838"/>
                </a:solidFill>
                <a:latin typeface="Calibri"/>
                <a:cs typeface="Calibri"/>
              </a:rPr>
              <a:t>error</a:t>
            </a:r>
            <a:r>
              <a:rPr sz="1400" spc="-30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3A3838"/>
                </a:solidFill>
                <a:latin typeface="Calibri"/>
                <a:cs typeface="Calibri"/>
              </a:rPr>
              <a:t>code</a:t>
            </a:r>
            <a:r>
              <a:rPr sz="1400" spc="-30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3A3838"/>
                </a:solidFill>
                <a:latin typeface="Calibri"/>
                <a:cs typeface="Calibri"/>
              </a:rPr>
              <a:t>is</a:t>
            </a:r>
            <a:r>
              <a:rPr sz="1400" spc="-25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3A3838"/>
                </a:solidFill>
                <a:latin typeface="Calibri"/>
                <a:cs typeface="Calibri"/>
              </a:rPr>
              <a:t>not</a:t>
            </a:r>
            <a:r>
              <a:rPr sz="1400" spc="-30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3A3838"/>
                </a:solidFill>
                <a:latin typeface="Calibri"/>
                <a:cs typeface="Calibri"/>
              </a:rPr>
              <a:t>known,</a:t>
            </a:r>
            <a:r>
              <a:rPr sz="1400" spc="-35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3A3838"/>
                </a:solidFill>
                <a:latin typeface="Calibri"/>
                <a:cs typeface="Calibri"/>
              </a:rPr>
              <a:t>a</a:t>
            </a:r>
            <a:r>
              <a:rPr sz="1400" spc="-25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3A3838"/>
                </a:solidFill>
                <a:latin typeface="Calibri"/>
                <a:cs typeface="Calibri"/>
              </a:rPr>
              <a:t>generic</a:t>
            </a:r>
            <a:r>
              <a:rPr sz="1400" spc="-40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3A3838"/>
                </a:solidFill>
                <a:latin typeface="Calibri"/>
                <a:cs typeface="Calibri"/>
              </a:rPr>
              <a:t>error</a:t>
            </a:r>
            <a:r>
              <a:rPr sz="1400" spc="-25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3A3838"/>
                </a:solidFill>
                <a:latin typeface="Calibri"/>
                <a:cs typeface="Calibri"/>
              </a:rPr>
              <a:t>message</a:t>
            </a:r>
            <a:r>
              <a:rPr sz="1400" spc="-35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3A3838"/>
                </a:solidFill>
                <a:latin typeface="Calibri"/>
                <a:cs typeface="Calibri"/>
              </a:rPr>
              <a:t>is</a:t>
            </a:r>
            <a:r>
              <a:rPr sz="1400" spc="-20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3A3838"/>
                </a:solidFill>
                <a:latin typeface="Calibri"/>
                <a:cs typeface="Calibri"/>
              </a:rPr>
              <a:t>returned.</a:t>
            </a:r>
            <a:endParaRPr sz="1400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02004" y="6113145"/>
            <a:ext cx="5418455" cy="22898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u="sng" dirty="0">
                <a:solidFill>
                  <a:srgbClr val="3A3838"/>
                </a:solidFill>
                <a:uFill>
                  <a:solidFill>
                    <a:srgbClr val="3A3838"/>
                  </a:solidFill>
                </a:uFill>
                <a:latin typeface="Calibri"/>
                <a:cs typeface="Calibri"/>
              </a:rPr>
              <a:t>What</a:t>
            </a:r>
            <a:r>
              <a:rPr sz="1600" b="1" u="sng" spc="-30" dirty="0">
                <a:solidFill>
                  <a:srgbClr val="3A3838"/>
                </a:solidFill>
                <a:uFill>
                  <a:solidFill>
                    <a:srgbClr val="3A3838"/>
                  </a:solidFill>
                </a:uFill>
                <a:latin typeface="Calibri"/>
                <a:cs typeface="Calibri"/>
              </a:rPr>
              <a:t> </a:t>
            </a:r>
            <a:r>
              <a:rPr sz="1600" b="1" u="sng" dirty="0">
                <a:solidFill>
                  <a:srgbClr val="3A3838"/>
                </a:solidFill>
                <a:uFill>
                  <a:solidFill>
                    <a:srgbClr val="3A3838"/>
                  </a:solidFill>
                </a:uFill>
                <a:latin typeface="Calibri"/>
                <a:cs typeface="Calibri"/>
              </a:rPr>
              <a:t>are</a:t>
            </a:r>
            <a:r>
              <a:rPr sz="1600" b="1" u="sng" spc="-30" dirty="0">
                <a:solidFill>
                  <a:srgbClr val="3A3838"/>
                </a:solidFill>
                <a:uFill>
                  <a:solidFill>
                    <a:srgbClr val="3A3838"/>
                  </a:solidFill>
                </a:uFill>
                <a:latin typeface="Calibri"/>
                <a:cs typeface="Calibri"/>
              </a:rPr>
              <a:t> </a:t>
            </a:r>
            <a:r>
              <a:rPr sz="1600" b="1" u="sng" dirty="0">
                <a:solidFill>
                  <a:srgbClr val="3A3838"/>
                </a:solidFill>
                <a:uFill>
                  <a:solidFill>
                    <a:srgbClr val="3A3838"/>
                  </a:solidFill>
                </a:uFill>
                <a:latin typeface="Calibri"/>
                <a:cs typeface="Calibri"/>
              </a:rPr>
              <a:t>the</a:t>
            </a:r>
            <a:r>
              <a:rPr sz="1600" b="1" u="sng" spc="-25" dirty="0">
                <a:solidFill>
                  <a:srgbClr val="3A3838"/>
                </a:solidFill>
                <a:uFill>
                  <a:solidFill>
                    <a:srgbClr val="3A3838"/>
                  </a:solidFill>
                </a:uFill>
                <a:latin typeface="Calibri"/>
                <a:cs typeface="Calibri"/>
              </a:rPr>
              <a:t> </a:t>
            </a:r>
            <a:r>
              <a:rPr sz="1600" b="1" u="sng" spc="-10" dirty="0">
                <a:solidFill>
                  <a:srgbClr val="3A3838"/>
                </a:solidFill>
                <a:uFill>
                  <a:solidFill>
                    <a:srgbClr val="3A3838"/>
                  </a:solidFill>
                </a:uFill>
                <a:latin typeface="Calibri"/>
                <a:cs typeface="Calibri"/>
              </a:rPr>
              <a:t>features</a:t>
            </a:r>
            <a:r>
              <a:rPr sz="1600" b="1" u="sng" spc="-30" dirty="0">
                <a:solidFill>
                  <a:srgbClr val="3A3838"/>
                </a:solidFill>
                <a:uFill>
                  <a:solidFill>
                    <a:srgbClr val="3A3838"/>
                  </a:solidFill>
                </a:uFill>
                <a:latin typeface="Calibri"/>
                <a:cs typeface="Calibri"/>
              </a:rPr>
              <a:t> </a:t>
            </a:r>
            <a:r>
              <a:rPr sz="1600" b="1" u="sng" dirty="0">
                <a:solidFill>
                  <a:srgbClr val="3A3838"/>
                </a:solidFill>
                <a:uFill>
                  <a:solidFill>
                    <a:srgbClr val="3A3838"/>
                  </a:solidFill>
                </a:uFill>
                <a:latin typeface="Calibri"/>
                <a:cs typeface="Calibri"/>
              </a:rPr>
              <a:t>of</a:t>
            </a:r>
            <a:r>
              <a:rPr sz="1600" b="1" u="sng" spc="-25" dirty="0">
                <a:solidFill>
                  <a:srgbClr val="3A3838"/>
                </a:solidFill>
                <a:uFill>
                  <a:solidFill>
                    <a:srgbClr val="3A3838"/>
                  </a:solidFill>
                </a:uFill>
                <a:latin typeface="Calibri"/>
                <a:cs typeface="Calibri"/>
              </a:rPr>
              <a:t> </a:t>
            </a:r>
            <a:r>
              <a:rPr sz="1600" b="1" u="sng" dirty="0">
                <a:solidFill>
                  <a:srgbClr val="3A3838"/>
                </a:solidFill>
                <a:uFill>
                  <a:solidFill>
                    <a:srgbClr val="3A3838"/>
                  </a:solidFill>
                </a:uFill>
                <a:latin typeface="Calibri"/>
                <a:cs typeface="Calibri"/>
              </a:rPr>
              <a:t>this</a:t>
            </a:r>
            <a:r>
              <a:rPr sz="1600" b="1" u="sng" spc="-30" dirty="0">
                <a:solidFill>
                  <a:srgbClr val="3A3838"/>
                </a:solidFill>
                <a:uFill>
                  <a:solidFill>
                    <a:srgbClr val="3A3838"/>
                  </a:solidFill>
                </a:uFill>
                <a:latin typeface="Calibri"/>
                <a:cs typeface="Calibri"/>
              </a:rPr>
              <a:t> </a:t>
            </a:r>
            <a:r>
              <a:rPr sz="1600" b="1" u="sng" spc="-20" dirty="0">
                <a:solidFill>
                  <a:srgbClr val="3A3838"/>
                </a:solidFill>
                <a:uFill>
                  <a:solidFill>
                    <a:srgbClr val="3A3838"/>
                  </a:solidFill>
                </a:uFill>
                <a:latin typeface="Calibri"/>
                <a:cs typeface="Calibri"/>
              </a:rPr>
              <a:t>code?</a:t>
            </a:r>
            <a:endParaRPr sz="16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005"/>
              </a:spcBef>
            </a:pPr>
            <a:r>
              <a:rPr sz="1400" dirty="0">
                <a:solidFill>
                  <a:srgbClr val="3A3838"/>
                </a:solidFill>
                <a:latin typeface="Calibri"/>
                <a:cs typeface="Calibri"/>
              </a:rPr>
              <a:t>Proper</a:t>
            </a:r>
            <a:r>
              <a:rPr sz="1400" spc="-40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3A3838"/>
                </a:solidFill>
                <a:latin typeface="Calibri"/>
                <a:cs typeface="Calibri"/>
              </a:rPr>
              <a:t>error</a:t>
            </a:r>
            <a:r>
              <a:rPr sz="1400" spc="-35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3A3838"/>
                </a:solidFill>
                <a:latin typeface="Calibri"/>
                <a:cs typeface="Calibri"/>
              </a:rPr>
              <a:t>management:</a:t>
            </a:r>
            <a:endParaRPr sz="1400">
              <a:latin typeface="Calibri"/>
              <a:cs typeface="Calibri"/>
            </a:endParaRPr>
          </a:p>
          <a:p>
            <a:pPr marL="12700" marR="1174115">
              <a:lnSpc>
                <a:spcPts val="2650"/>
              </a:lnSpc>
              <a:spcBef>
                <a:spcPts val="240"/>
              </a:spcBef>
            </a:pPr>
            <a:r>
              <a:rPr sz="1400" dirty="0">
                <a:solidFill>
                  <a:srgbClr val="3A3838"/>
                </a:solidFill>
                <a:latin typeface="Calibri"/>
                <a:cs typeface="Calibri"/>
              </a:rPr>
              <a:t>Error</a:t>
            </a:r>
            <a:r>
              <a:rPr sz="1400" spc="-40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3A3838"/>
                </a:solidFill>
                <a:latin typeface="Calibri"/>
                <a:cs typeface="Calibri"/>
              </a:rPr>
              <a:t>codes</a:t>
            </a:r>
            <a:r>
              <a:rPr sz="1400" spc="-40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3A3838"/>
                </a:solidFill>
                <a:latin typeface="Calibri"/>
                <a:cs typeface="Calibri"/>
              </a:rPr>
              <a:t>are</a:t>
            </a:r>
            <a:r>
              <a:rPr sz="1400" spc="-35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3A3838"/>
                </a:solidFill>
                <a:latin typeface="Calibri"/>
                <a:cs typeface="Calibri"/>
              </a:rPr>
              <a:t>converted</a:t>
            </a:r>
            <a:r>
              <a:rPr sz="1400" spc="-45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3A3838"/>
                </a:solidFill>
                <a:latin typeface="Calibri"/>
                <a:cs typeface="Calibri"/>
              </a:rPr>
              <a:t>into</a:t>
            </a:r>
            <a:r>
              <a:rPr sz="1400" spc="-30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3A3838"/>
                </a:solidFill>
                <a:latin typeface="Calibri"/>
                <a:cs typeface="Calibri"/>
              </a:rPr>
              <a:t>clear</a:t>
            </a:r>
            <a:r>
              <a:rPr sz="1400" spc="-40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3A3838"/>
                </a:solidFill>
                <a:latin typeface="Calibri"/>
                <a:cs typeface="Calibri"/>
              </a:rPr>
              <a:t>messages</a:t>
            </a:r>
            <a:r>
              <a:rPr sz="1400" spc="-35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3A3838"/>
                </a:solidFill>
                <a:latin typeface="Calibri"/>
                <a:cs typeface="Calibri"/>
              </a:rPr>
              <a:t>for</a:t>
            </a:r>
            <a:r>
              <a:rPr sz="1400" spc="-30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3A3838"/>
                </a:solidFill>
                <a:latin typeface="Calibri"/>
                <a:cs typeface="Calibri"/>
              </a:rPr>
              <a:t>the</a:t>
            </a:r>
            <a:r>
              <a:rPr sz="1400" spc="-40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3A3838"/>
                </a:solidFill>
                <a:latin typeface="Calibri"/>
                <a:cs typeface="Calibri"/>
              </a:rPr>
              <a:t>user. Separation</a:t>
            </a:r>
            <a:r>
              <a:rPr sz="1400" spc="-25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3A3838"/>
                </a:solidFill>
                <a:latin typeface="Calibri"/>
                <a:cs typeface="Calibri"/>
              </a:rPr>
              <a:t>of</a:t>
            </a:r>
            <a:r>
              <a:rPr sz="1400" spc="-10" dirty="0">
                <a:solidFill>
                  <a:srgbClr val="3A3838"/>
                </a:solidFill>
                <a:latin typeface="Calibri"/>
                <a:cs typeface="Calibri"/>
              </a:rPr>
              <a:t> responsibilities:</a:t>
            </a:r>
            <a:endParaRPr sz="1400">
              <a:latin typeface="Calibri"/>
              <a:cs typeface="Calibri"/>
            </a:endParaRPr>
          </a:p>
          <a:p>
            <a:pPr marL="12700" marR="5080">
              <a:lnSpc>
                <a:spcPts val="2640"/>
              </a:lnSpc>
            </a:pPr>
            <a:r>
              <a:rPr sz="1400" dirty="0">
                <a:solidFill>
                  <a:srgbClr val="3A3838"/>
                </a:solidFill>
                <a:latin typeface="Calibri"/>
                <a:cs typeface="Calibri"/>
              </a:rPr>
              <a:t>Each</a:t>
            </a:r>
            <a:r>
              <a:rPr sz="1400" spc="-50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3A3838"/>
                </a:solidFill>
                <a:latin typeface="Calibri"/>
                <a:cs typeface="Calibri"/>
              </a:rPr>
              <a:t>operation</a:t>
            </a:r>
            <a:r>
              <a:rPr sz="1400" spc="-40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3A3838"/>
                </a:solidFill>
                <a:latin typeface="Calibri"/>
                <a:cs typeface="Calibri"/>
              </a:rPr>
              <a:t>(login,</a:t>
            </a:r>
            <a:r>
              <a:rPr sz="1400" spc="-40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3A3838"/>
                </a:solidFill>
                <a:latin typeface="Calibri"/>
                <a:cs typeface="Calibri"/>
              </a:rPr>
              <a:t>logout,</a:t>
            </a:r>
            <a:r>
              <a:rPr sz="1400" spc="-40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3A3838"/>
                </a:solidFill>
                <a:latin typeface="Calibri"/>
                <a:cs typeface="Calibri"/>
              </a:rPr>
              <a:t>create</a:t>
            </a:r>
            <a:r>
              <a:rPr sz="1400" spc="-40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3A3838"/>
                </a:solidFill>
                <a:latin typeface="Calibri"/>
                <a:cs typeface="Calibri"/>
              </a:rPr>
              <a:t>account)</a:t>
            </a:r>
            <a:r>
              <a:rPr sz="1400" spc="-45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3A3838"/>
                </a:solidFill>
                <a:latin typeface="Calibri"/>
                <a:cs typeface="Calibri"/>
              </a:rPr>
              <a:t>has</a:t>
            </a:r>
            <a:r>
              <a:rPr sz="1400" spc="-35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3A3838"/>
                </a:solidFill>
                <a:latin typeface="Calibri"/>
                <a:cs typeface="Calibri"/>
              </a:rPr>
              <a:t>an</a:t>
            </a:r>
            <a:r>
              <a:rPr sz="1400" spc="-30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3A3838"/>
                </a:solidFill>
                <a:latin typeface="Calibri"/>
                <a:cs typeface="Calibri"/>
              </a:rPr>
              <a:t>independent</a:t>
            </a:r>
            <a:r>
              <a:rPr sz="1400" spc="-45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3A3838"/>
                </a:solidFill>
                <a:latin typeface="Calibri"/>
                <a:cs typeface="Calibri"/>
              </a:rPr>
              <a:t>function </a:t>
            </a:r>
            <a:r>
              <a:rPr sz="1400" dirty="0">
                <a:solidFill>
                  <a:srgbClr val="3A3838"/>
                </a:solidFill>
                <a:latin typeface="Calibri"/>
                <a:cs typeface="Calibri"/>
              </a:rPr>
              <a:t>Using</a:t>
            </a:r>
            <a:r>
              <a:rPr sz="1400" spc="-45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3A3838"/>
                </a:solidFill>
                <a:latin typeface="Calibri"/>
                <a:cs typeface="Calibri"/>
              </a:rPr>
              <a:t>notifyListeners:</a:t>
            </a:r>
            <a:endParaRPr sz="1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725"/>
              </a:spcBef>
            </a:pPr>
            <a:r>
              <a:rPr sz="1400" dirty="0">
                <a:solidFill>
                  <a:srgbClr val="3A3838"/>
                </a:solidFill>
                <a:latin typeface="Calibri"/>
                <a:cs typeface="Calibri"/>
              </a:rPr>
              <a:t>Informs</a:t>
            </a:r>
            <a:r>
              <a:rPr sz="1400" spc="-40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3A3838"/>
                </a:solidFill>
                <a:latin typeface="Calibri"/>
                <a:cs typeface="Calibri"/>
              </a:rPr>
              <a:t>associated</a:t>
            </a:r>
            <a:r>
              <a:rPr sz="1400" spc="-45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3A3838"/>
                </a:solidFill>
                <a:latin typeface="Calibri"/>
                <a:cs typeface="Calibri"/>
              </a:rPr>
              <a:t>interfaces</a:t>
            </a:r>
            <a:r>
              <a:rPr sz="1400" spc="-40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3A3838"/>
                </a:solidFill>
                <a:latin typeface="Calibri"/>
                <a:cs typeface="Calibri"/>
              </a:rPr>
              <a:t>of</a:t>
            </a:r>
            <a:r>
              <a:rPr sz="1400" spc="-35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3A3838"/>
                </a:solidFill>
                <a:latin typeface="Calibri"/>
                <a:cs typeface="Calibri"/>
              </a:rPr>
              <a:t>any</a:t>
            </a:r>
            <a:r>
              <a:rPr sz="1400" spc="-40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3A3838"/>
                </a:solidFill>
                <a:latin typeface="Calibri"/>
                <a:cs typeface="Calibri"/>
              </a:rPr>
              <a:t>changes</a:t>
            </a:r>
            <a:r>
              <a:rPr sz="1400" spc="-40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3A3838"/>
                </a:solidFill>
                <a:latin typeface="Calibri"/>
                <a:cs typeface="Calibri"/>
              </a:rPr>
              <a:t>in</a:t>
            </a:r>
            <a:r>
              <a:rPr sz="1400" spc="-45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3A3838"/>
                </a:solidFill>
                <a:latin typeface="Calibri"/>
                <a:cs typeface="Calibri"/>
              </a:rPr>
              <a:t>authentication</a:t>
            </a:r>
            <a:r>
              <a:rPr sz="1400" spc="-45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3A3838"/>
                </a:solidFill>
                <a:latin typeface="Calibri"/>
                <a:cs typeface="Calibri"/>
              </a:rPr>
              <a:t>status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14400" y="2861182"/>
            <a:ext cx="4457700" cy="28194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13764" y="914349"/>
            <a:ext cx="1827530" cy="433705"/>
          </a:xfrm>
          <a:prstGeom prst="rect">
            <a:avLst/>
          </a:prstGeom>
          <a:solidFill>
            <a:srgbClr val="D2D2D2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215"/>
              </a:lnSpc>
            </a:pPr>
            <a:r>
              <a:rPr sz="2800" b="0" dirty="0">
                <a:solidFill>
                  <a:srgbClr val="3A3838"/>
                </a:solidFill>
                <a:latin typeface="Calibri"/>
                <a:cs typeface="Calibri"/>
              </a:rPr>
              <a:t>Task</a:t>
            </a:r>
            <a:r>
              <a:rPr sz="2800" b="0" spc="-95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2800" b="0" spc="-10" dirty="0">
                <a:solidFill>
                  <a:srgbClr val="3A3838"/>
                </a:solidFill>
                <a:latin typeface="Calibri"/>
                <a:cs typeface="Calibri"/>
              </a:rPr>
              <a:t>service</a:t>
            </a:r>
            <a:r>
              <a:rPr sz="2800" b="0" spc="-10" dirty="0">
                <a:solidFill>
                  <a:srgbClr val="3A3838"/>
                </a:solidFill>
                <a:latin typeface="Arial MT"/>
                <a:cs typeface="Arial MT"/>
              </a:rPr>
              <a:t>:</a:t>
            </a:r>
            <a:endParaRPr sz="2800">
              <a:latin typeface="Arial MT"/>
              <a:cs typeface="Arial MT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78280" y="2782485"/>
            <a:ext cx="179705" cy="167724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902004" y="1437792"/>
            <a:ext cx="5966460" cy="52292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7620">
              <a:lnSpc>
                <a:spcPct val="109400"/>
              </a:lnSpc>
              <a:spcBef>
                <a:spcPts val="110"/>
              </a:spcBef>
            </a:pPr>
            <a:r>
              <a:rPr sz="1600" dirty="0">
                <a:solidFill>
                  <a:srgbClr val="3A3838"/>
                </a:solidFill>
                <a:latin typeface="Calibri"/>
                <a:cs typeface="Calibri"/>
              </a:rPr>
              <a:t>The</a:t>
            </a:r>
            <a:r>
              <a:rPr sz="1600" spc="-50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3A3838"/>
                </a:solidFill>
                <a:latin typeface="Calibri"/>
                <a:cs typeface="Calibri"/>
              </a:rPr>
              <a:t>code</a:t>
            </a:r>
            <a:r>
              <a:rPr sz="1600" spc="-45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Calibri"/>
                <a:cs typeface="Calibri"/>
              </a:rPr>
              <a:t>represents</a:t>
            </a:r>
            <a:r>
              <a:rPr sz="1600" spc="-45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3A3838"/>
                </a:solidFill>
                <a:latin typeface="Calibri"/>
                <a:cs typeface="Calibri"/>
              </a:rPr>
              <a:t>a</a:t>
            </a:r>
            <a:r>
              <a:rPr sz="1600" spc="-45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Calibri"/>
                <a:cs typeface="Calibri"/>
              </a:rPr>
              <a:t>TaskService</a:t>
            </a:r>
            <a:r>
              <a:rPr sz="1600" spc="-45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3A3838"/>
                </a:solidFill>
                <a:latin typeface="Calibri"/>
                <a:cs typeface="Calibri"/>
              </a:rPr>
              <a:t>that</a:t>
            </a:r>
            <a:r>
              <a:rPr sz="1600" spc="-40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3A3838"/>
                </a:solidFill>
                <a:latin typeface="Calibri"/>
                <a:cs typeface="Calibri"/>
              </a:rPr>
              <a:t>relies</a:t>
            </a:r>
            <a:r>
              <a:rPr sz="1600" spc="-45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3A3838"/>
                </a:solidFill>
                <a:latin typeface="Calibri"/>
                <a:cs typeface="Calibri"/>
              </a:rPr>
              <a:t>on</a:t>
            </a:r>
            <a:r>
              <a:rPr sz="1600" spc="-50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3A3838"/>
                </a:solidFill>
                <a:latin typeface="Calibri"/>
                <a:cs typeface="Calibri"/>
              </a:rPr>
              <a:t>Firebase</a:t>
            </a:r>
            <a:r>
              <a:rPr sz="1600" spc="-45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Calibri"/>
                <a:cs typeface="Calibri"/>
              </a:rPr>
              <a:t>Firestore</a:t>
            </a:r>
            <a:r>
              <a:rPr sz="1600" spc="-45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600" spc="-25" dirty="0">
                <a:solidFill>
                  <a:srgbClr val="3A3838"/>
                </a:solidFill>
                <a:latin typeface="Calibri"/>
                <a:cs typeface="Calibri"/>
              </a:rPr>
              <a:t>to </a:t>
            </a:r>
            <a:r>
              <a:rPr sz="1600" spc="-10" dirty="0">
                <a:solidFill>
                  <a:srgbClr val="3A3838"/>
                </a:solidFill>
                <a:latin typeface="Calibri"/>
                <a:cs typeface="Calibri"/>
              </a:rPr>
              <a:t>store</a:t>
            </a:r>
            <a:r>
              <a:rPr sz="1600" spc="-30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3A3838"/>
                </a:solidFill>
                <a:latin typeface="Calibri"/>
                <a:cs typeface="Calibri"/>
              </a:rPr>
              <a:t>and</a:t>
            </a:r>
            <a:r>
              <a:rPr sz="1600" spc="-25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Calibri"/>
                <a:cs typeface="Calibri"/>
              </a:rPr>
              <a:t>retrieve</a:t>
            </a:r>
            <a:r>
              <a:rPr sz="1600" spc="-20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3A3838"/>
                </a:solidFill>
                <a:latin typeface="Calibri"/>
                <a:cs typeface="Calibri"/>
              </a:rPr>
              <a:t>tasks</a:t>
            </a:r>
            <a:r>
              <a:rPr sz="1600" spc="-25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3A3838"/>
                </a:solidFill>
                <a:latin typeface="Calibri"/>
                <a:cs typeface="Calibri"/>
              </a:rPr>
              <a:t>in</a:t>
            </a:r>
            <a:r>
              <a:rPr sz="1600" spc="-20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3A3838"/>
                </a:solidFill>
                <a:latin typeface="Calibri"/>
                <a:cs typeface="Calibri"/>
              </a:rPr>
              <a:t>a</a:t>
            </a:r>
            <a:r>
              <a:rPr sz="1600" spc="-20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Calibri"/>
                <a:cs typeface="Calibri"/>
              </a:rPr>
              <a:t>Flutter</a:t>
            </a:r>
            <a:r>
              <a:rPr sz="1600" spc="-25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3A3838"/>
                </a:solidFill>
                <a:latin typeface="Calibri"/>
                <a:cs typeface="Calibri"/>
              </a:rPr>
              <a:t>app.</a:t>
            </a:r>
            <a:r>
              <a:rPr sz="1600" spc="-15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3A3838"/>
                </a:solidFill>
                <a:latin typeface="Calibri"/>
                <a:cs typeface="Calibri"/>
              </a:rPr>
              <a:t>It</a:t>
            </a:r>
            <a:r>
              <a:rPr sz="1600" spc="-25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3A3838"/>
                </a:solidFill>
                <a:latin typeface="Calibri"/>
                <a:cs typeface="Calibri"/>
              </a:rPr>
              <a:t>also</a:t>
            </a:r>
            <a:r>
              <a:rPr sz="1600" spc="-25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Calibri"/>
                <a:cs typeface="Calibri"/>
              </a:rPr>
              <a:t>contains</a:t>
            </a:r>
            <a:r>
              <a:rPr sz="1600" spc="-25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3A3838"/>
                </a:solidFill>
                <a:latin typeface="Calibri"/>
                <a:cs typeface="Calibri"/>
              </a:rPr>
              <a:t>a</a:t>
            </a:r>
            <a:r>
              <a:rPr sz="1600" spc="-25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600" spc="-20" dirty="0">
                <a:solidFill>
                  <a:srgbClr val="3A3838"/>
                </a:solidFill>
                <a:latin typeface="Calibri"/>
                <a:cs typeface="Calibri"/>
              </a:rPr>
              <a:t>Task</a:t>
            </a:r>
            <a:r>
              <a:rPr sz="1600" spc="-25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3A3838"/>
                </a:solidFill>
                <a:latin typeface="Calibri"/>
                <a:cs typeface="Calibri"/>
              </a:rPr>
              <a:t>model</a:t>
            </a:r>
            <a:r>
              <a:rPr sz="1600" spc="-25" dirty="0">
                <a:solidFill>
                  <a:srgbClr val="3A3838"/>
                </a:solidFill>
                <a:latin typeface="Calibri"/>
                <a:cs typeface="Calibri"/>
              </a:rPr>
              <a:t> for </a:t>
            </a:r>
            <a:r>
              <a:rPr sz="1600" dirty="0">
                <a:solidFill>
                  <a:srgbClr val="3A3838"/>
                </a:solidFill>
                <a:latin typeface="Calibri"/>
                <a:cs typeface="Calibri"/>
              </a:rPr>
              <a:t>managing</a:t>
            </a:r>
            <a:r>
              <a:rPr sz="1600" spc="-15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3A3838"/>
                </a:solidFill>
                <a:latin typeface="Calibri"/>
                <a:cs typeface="Calibri"/>
              </a:rPr>
              <a:t>task</a:t>
            </a:r>
            <a:r>
              <a:rPr sz="1600" spc="-15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600" spc="-20" dirty="0">
                <a:solidFill>
                  <a:srgbClr val="3A3838"/>
                </a:solidFill>
                <a:latin typeface="Calibri"/>
                <a:cs typeface="Calibri"/>
              </a:rPr>
              <a:t>data.</a:t>
            </a:r>
            <a:endParaRPr sz="16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994"/>
              </a:spcBef>
            </a:pPr>
            <a:r>
              <a:rPr sz="1600" b="1" dirty="0">
                <a:solidFill>
                  <a:srgbClr val="3A3838"/>
                </a:solidFill>
                <a:latin typeface="Calibri"/>
                <a:cs typeface="Calibri"/>
              </a:rPr>
              <a:t>Most</a:t>
            </a:r>
            <a:r>
              <a:rPr sz="1600" b="1" spc="-40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600" b="1" spc="-10" dirty="0">
                <a:solidFill>
                  <a:srgbClr val="3A3838"/>
                </a:solidFill>
                <a:latin typeface="Calibri"/>
                <a:cs typeface="Calibri"/>
              </a:rPr>
              <a:t>important</a:t>
            </a:r>
            <a:r>
              <a:rPr sz="1600" b="1" spc="-30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600" b="1" dirty="0">
                <a:solidFill>
                  <a:srgbClr val="3A3838"/>
                </a:solidFill>
                <a:latin typeface="Calibri"/>
                <a:cs typeface="Calibri"/>
              </a:rPr>
              <a:t>Point</a:t>
            </a:r>
            <a:r>
              <a:rPr sz="1600" b="1" spc="-40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600" b="1" dirty="0">
                <a:solidFill>
                  <a:srgbClr val="3A3838"/>
                </a:solidFill>
                <a:latin typeface="Calibri"/>
                <a:cs typeface="Calibri"/>
              </a:rPr>
              <a:t>in</a:t>
            </a:r>
            <a:r>
              <a:rPr sz="1600" b="1" spc="-45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600" b="1" spc="-20" dirty="0">
                <a:solidFill>
                  <a:srgbClr val="3A3838"/>
                </a:solidFill>
                <a:latin typeface="Calibri"/>
                <a:cs typeface="Calibri"/>
              </a:rPr>
              <a:t>code:</a:t>
            </a:r>
            <a:endParaRPr sz="1600" dirty="0">
              <a:latin typeface="Calibri"/>
              <a:cs typeface="Calibri"/>
            </a:endParaRPr>
          </a:p>
          <a:p>
            <a:pPr marL="804545">
              <a:lnSpc>
                <a:spcPct val="100000"/>
              </a:lnSpc>
              <a:spcBef>
                <a:spcPts val="985"/>
              </a:spcBef>
            </a:pPr>
            <a:r>
              <a:rPr sz="1600" spc="-10" dirty="0">
                <a:highlight>
                  <a:srgbClr val="C0C0C0"/>
                </a:highlight>
                <a:latin typeface="Calibri"/>
                <a:cs typeface="Calibri"/>
              </a:rPr>
              <a:t>TaskService</a:t>
            </a:r>
            <a:endParaRPr sz="1600" dirty="0">
              <a:highlight>
                <a:srgbClr val="C0C0C0"/>
              </a:highlight>
              <a:latin typeface="Calibri"/>
              <a:cs typeface="Calibri"/>
            </a:endParaRPr>
          </a:p>
          <a:p>
            <a:pPr marL="12700" marR="5080">
              <a:lnSpc>
                <a:spcPct val="109700"/>
              </a:lnSpc>
              <a:spcBef>
                <a:spcPts val="815"/>
              </a:spcBef>
            </a:pPr>
            <a:r>
              <a:rPr sz="1600" dirty="0">
                <a:solidFill>
                  <a:srgbClr val="3A3838"/>
                </a:solidFill>
                <a:latin typeface="Calibri"/>
                <a:cs typeface="Calibri"/>
              </a:rPr>
              <a:t>The</a:t>
            </a:r>
            <a:r>
              <a:rPr sz="1600" spc="-50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3A3838"/>
                </a:solidFill>
                <a:latin typeface="Calibri"/>
                <a:cs typeface="Calibri"/>
              </a:rPr>
              <a:t>code</a:t>
            </a:r>
            <a:r>
              <a:rPr sz="1600" spc="-45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Calibri"/>
                <a:cs typeface="Calibri"/>
              </a:rPr>
              <a:t>represents</a:t>
            </a:r>
            <a:r>
              <a:rPr sz="1600" spc="-45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3A3838"/>
                </a:solidFill>
                <a:latin typeface="Calibri"/>
                <a:cs typeface="Calibri"/>
              </a:rPr>
              <a:t>a</a:t>
            </a:r>
            <a:r>
              <a:rPr sz="1600" spc="-45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Calibri"/>
                <a:cs typeface="Calibri"/>
              </a:rPr>
              <a:t>TaskService</a:t>
            </a:r>
            <a:r>
              <a:rPr sz="1600" spc="-45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3A3838"/>
                </a:solidFill>
                <a:latin typeface="Calibri"/>
                <a:cs typeface="Calibri"/>
              </a:rPr>
              <a:t>that</a:t>
            </a:r>
            <a:r>
              <a:rPr sz="1600" spc="-40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3A3838"/>
                </a:solidFill>
                <a:latin typeface="Calibri"/>
                <a:cs typeface="Calibri"/>
              </a:rPr>
              <a:t>relies</a:t>
            </a:r>
            <a:r>
              <a:rPr sz="1600" spc="-45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3A3838"/>
                </a:solidFill>
                <a:latin typeface="Calibri"/>
                <a:cs typeface="Calibri"/>
              </a:rPr>
              <a:t>on</a:t>
            </a:r>
            <a:r>
              <a:rPr sz="1600" spc="-50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3A3838"/>
                </a:solidFill>
                <a:latin typeface="Calibri"/>
                <a:cs typeface="Calibri"/>
              </a:rPr>
              <a:t>Firebase</a:t>
            </a:r>
            <a:r>
              <a:rPr sz="1600" spc="-45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Calibri"/>
                <a:cs typeface="Calibri"/>
              </a:rPr>
              <a:t>Firestore</a:t>
            </a:r>
            <a:r>
              <a:rPr sz="1600" spc="-45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600" spc="-25" dirty="0">
                <a:solidFill>
                  <a:srgbClr val="3A3838"/>
                </a:solidFill>
                <a:latin typeface="Calibri"/>
                <a:cs typeface="Calibri"/>
              </a:rPr>
              <a:t>to </a:t>
            </a:r>
            <a:r>
              <a:rPr sz="1600" spc="-10" dirty="0">
                <a:solidFill>
                  <a:srgbClr val="3A3838"/>
                </a:solidFill>
                <a:latin typeface="Calibri"/>
                <a:cs typeface="Calibri"/>
              </a:rPr>
              <a:t>store</a:t>
            </a:r>
            <a:r>
              <a:rPr sz="1600" spc="-30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3A3838"/>
                </a:solidFill>
                <a:latin typeface="Calibri"/>
                <a:cs typeface="Calibri"/>
              </a:rPr>
              <a:t>and</a:t>
            </a:r>
            <a:r>
              <a:rPr sz="1600" spc="-25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Calibri"/>
                <a:cs typeface="Calibri"/>
              </a:rPr>
              <a:t>retrieve</a:t>
            </a:r>
            <a:r>
              <a:rPr sz="1600" spc="-20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3A3838"/>
                </a:solidFill>
                <a:latin typeface="Calibri"/>
                <a:cs typeface="Calibri"/>
              </a:rPr>
              <a:t>tasks</a:t>
            </a:r>
            <a:r>
              <a:rPr sz="1600" spc="-30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3A3838"/>
                </a:solidFill>
                <a:latin typeface="Calibri"/>
                <a:cs typeface="Calibri"/>
              </a:rPr>
              <a:t>in</a:t>
            </a:r>
            <a:r>
              <a:rPr sz="1600" spc="-20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3A3838"/>
                </a:solidFill>
                <a:latin typeface="Calibri"/>
                <a:cs typeface="Calibri"/>
              </a:rPr>
              <a:t>a</a:t>
            </a:r>
            <a:r>
              <a:rPr sz="1600" spc="-30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Calibri"/>
                <a:cs typeface="Calibri"/>
              </a:rPr>
              <a:t>Flutter</a:t>
            </a:r>
            <a:r>
              <a:rPr sz="1600" spc="-25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3A3838"/>
                </a:solidFill>
                <a:latin typeface="Calibri"/>
                <a:cs typeface="Calibri"/>
              </a:rPr>
              <a:t>app.</a:t>
            </a:r>
            <a:r>
              <a:rPr sz="1600" spc="-20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3A3838"/>
                </a:solidFill>
                <a:latin typeface="Calibri"/>
                <a:cs typeface="Calibri"/>
              </a:rPr>
              <a:t>It</a:t>
            </a:r>
            <a:r>
              <a:rPr sz="1600" spc="-20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3A3838"/>
                </a:solidFill>
                <a:latin typeface="Calibri"/>
                <a:cs typeface="Calibri"/>
              </a:rPr>
              <a:t>also</a:t>
            </a:r>
            <a:r>
              <a:rPr sz="1600" spc="-30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Calibri"/>
                <a:cs typeface="Calibri"/>
              </a:rPr>
              <a:t>contains</a:t>
            </a:r>
            <a:r>
              <a:rPr sz="1600" spc="-25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3A3838"/>
                </a:solidFill>
                <a:latin typeface="Calibri"/>
                <a:cs typeface="Calibri"/>
              </a:rPr>
              <a:t>a</a:t>
            </a:r>
            <a:r>
              <a:rPr sz="1600" spc="-25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600" spc="-20" dirty="0">
                <a:solidFill>
                  <a:srgbClr val="3A3838"/>
                </a:solidFill>
                <a:latin typeface="Calibri"/>
                <a:cs typeface="Calibri"/>
              </a:rPr>
              <a:t>Task</a:t>
            </a:r>
            <a:r>
              <a:rPr sz="1600" spc="-25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3A3838"/>
                </a:solidFill>
                <a:latin typeface="Calibri"/>
                <a:cs typeface="Calibri"/>
              </a:rPr>
              <a:t>model </a:t>
            </a:r>
            <a:r>
              <a:rPr sz="1600" spc="-25" dirty="0">
                <a:solidFill>
                  <a:srgbClr val="3A3838"/>
                </a:solidFill>
                <a:latin typeface="Calibri"/>
                <a:cs typeface="Calibri"/>
              </a:rPr>
              <a:t>for </a:t>
            </a:r>
            <a:r>
              <a:rPr sz="1600" dirty="0">
                <a:solidFill>
                  <a:srgbClr val="3A3838"/>
                </a:solidFill>
                <a:latin typeface="Calibri"/>
                <a:cs typeface="Calibri"/>
              </a:rPr>
              <a:t>managing</a:t>
            </a:r>
            <a:r>
              <a:rPr sz="1600" spc="-15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3A3838"/>
                </a:solidFill>
                <a:latin typeface="Calibri"/>
                <a:cs typeface="Calibri"/>
              </a:rPr>
              <a:t>task</a:t>
            </a:r>
            <a:r>
              <a:rPr sz="1600" spc="-15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600" spc="-20" dirty="0">
                <a:solidFill>
                  <a:srgbClr val="3A3838"/>
                </a:solidFill>
                <a:latin typeface="Calibri"/>
                <a:cs typeface="Calibri"/>
              </a:rPr>
              <a:t>data.</a:t>
            </a:r>
            <a:endParaRPr sz="1600" dirty="0">
              <a:latin typeface="Calibri"/>
              <a:cs typeface="Calibri"/>
            </a:endParaRPr>
          </a:p>
          <a:p>
            <a:pPr marL="241300">
              <a:lnSpc>
                <a:spcPct val="100000"/>
              </a:lnSpc>
              <a:spcBef>
                <a:spcPts val="985"/>
              </a:spcBef>
            </a:pPr>
            <a:r>
              <a:rPr sz="1600" dirty="0">
                <a:solidFill>
                  <a:srgbClr val="3A3838"/>
                </a:solidFill>
                <a:latin typeface="Calibri"/>
                <a:cs typeface="Calibri"/>
              </a:rPr>
              <a:t>1.</a:t>
            </a:r>
            <a:r>
              <a:rPr sz="1600" spc="204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fetchTasks</a:t>
            </a:r>
            <a:endParaRPr sz="1600" dirty="0">
              <a:latin typeface="Calibri"/>
              <a:cs typeface="Calibri"/>
            </a:endParaRPr>
          </a:p>
          <a:p>
            <a:pPr marL="241300" marR="2623185">
              <a:lnSpc>
                <a:spcPct val="157900"/>
              </a:lnSpc>
              <a:spcBef>
                <a:spcPts val="30"/>
              </a:spcBef>
            </a:pPr>
            <a:r>
              <a:rPr sz="1400" spc="-10" dirty="0">
                <a:latin typeface="Calibri"/>
                <a:cs typeface="Calibri"/>
              </a:rPr>
              <a:t>Fetch</a:t>
            </a:r>
            <a:r>
              <a:rPr sz="1400" spc="-4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tasks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from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Firestore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based</a:t>
            </a:r>
            <a:r>
              <a:rPr sz="1400" spc="-4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on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userId. </a:t>
            </a:r>
            <a:r>
              <a:rPr sz="1400" dirty="0">
                <a:latin typeface="Calibri"/>
                <a:cs typeface="Calibri"/>
              </a:rPr>
              <a:t>What</a:t>
            </a:r>
            <a:r>
              <a:rPr sz="1400" spc="-7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happens</a:t>
            </a:r>
            <a:r>
              <a:rPr sz="1400" spc="-6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inside:</a:t>
            </a:r>
            <a:endParaRPr sz="1400" dirty="0">
              <a:latin typeface="Calibri"/>
              <a:cs typeface="Calibri"/>
            </a:endParaRPr>
          </a:p>
          <a:p>
            <a:pPr marL="241300" marR="306070">
              <a:lnSpc>
                <a:spcPct val="109400"/>
              </a:lnSpc>
              <a:spcBef>
                <a:spcPts val="815"/>
              </a:spcBef>
            </a:pPr>
            <a:r>
              <a:rPr sz="1400" spc="-10" dirty="0">
                <a:latin typeface="Calibri"/>
                <a:cs typeface="Calibri"/>
              </a:rPr>
              <a:t>Documents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are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fetched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using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condition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that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specifies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that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the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userId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field matches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the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userId.</a:t>
            </a:r>
            <a:endParaRPr sz="1400" dirty="0">
              <a:latin typeface="Calibri"/>
              <a:cs typeface="Calibri"/>
            </a:endParaRPr>
          </a:p>
          <a:p>
            <a:pPr marL="241300" marR="668655">
              <a:lnSpc>
                <a:spcPct val="109300"/>
              </a:lnSpc>
              <a:spcBef>
                <a:spcPts val="815"/>
              </a:spcBef>
            </a:pPr>
            <a:r>
              <a:rPr sz="1400" spc="-10" dirty="0">
                <a:latin typeface="Calibri"/>
                <a:cs typeface="Calibri"/>
              </a:rPr>
              <a:t>Documents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are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converted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to</a:t>
            </a:r>
            <a:r>
              <a:rPr sz="1400" spc="-25" dirty="0">
                <a:latin typeface="Calibri"/>
                <a:cs typeface="Calibri"/>
              </a:rPr>
              <a:t> Task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objects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using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the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Task.fromFirestore function.</a:t>
            </a:r>
            <a:endParaRPr sz="1400" dirty="0">
              <a:latin typeface="Calibri"/>
              <a:cs typeface="Calibri"/>
            </a:endParaRPr>
          </a:p>
          <a:p>
            <a:pPr marL="241300" marR="25400">
              <a:lnSpc>
                <a:spcPct val="109300"/>
              </a:lnSpc>
              <a:spcBef>
                <a:spcPts val="815"/>
              </a:spcBef>
            </a:pPr>
            <a:r>
              <a:rPr sz="1400" dirty="0">
                <a:latin typeface="Calibri"/>
                <a:cs typeface="Calibri"/>
              </a:rPr>
              <a:t>The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tasks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list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is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updated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locally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and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the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associated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interfaces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are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notified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of</a:t>
            </a:r>
            <a:r>
              <a:rPr sz="1400" spc="-25" dirty="0">
                <a:latin typeface="Calibri"/>
                <a:cs typeface="Calibri"/>
              </a:rPr>
              <a:t> the </a:t>
            </a:r>
            <a:r>
              <a:rPr sz="1400" dirty="0">
                <a:latin typeface="Calibri"/>
                <a:cs typeface="Calibri"/>
              </a:rPr>
              <a:t>change</a:t>
            </a:r>
            <a:r>
              <a:rPr sz="1400" spc="-5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using</a:t>
            </a:r>
            <a:r>
              <a:rPr sz="1400" spc="-6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notifyListeners</a:t>
            </a:r>
            <a:endParaRPr sz="1400" dirty="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43000" y="6783323"/>
            <a:ext cx="3848100" cy="91440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43000" y="7816595"/>
            <a:ext cx="5280660" cy="472439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2004" y="891286"/>
            <a:ext cx="5897880" cy="16173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solidFill>
                  <a:srgbClr val="3A3838"/>
                </a:solidFill>
                <a:latin typeface="Calibri"/>
                <a:cs typeface="Calibri"/>
              </a:rPr>
              <a:t>2.</a:t>
            </a:r>
            <a:r>
              <a:rPr sz="1600" spc="204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listenToTasks</a:t>
            </a:r>
            <a:endParaRPr sz="1600" dirty="0">
              <a:latin typeface="Calibri"/>
              <a:cs typeface="Calibri"/>
            </a:endParaRPr>
          </a:p>
          <a:p>
            <a:pPr marL="12700" marR="2621280">
              <a:lnSpc>
                <a:spcPct val="157900"/>
              </a:lnSpc>
              <a:spcBef>
                <a:spcPts val="30"/>
              </a:spcBef>
            </a:pPr>
            <a:r>
              <a:rPr sz="1400" spc="-20" dirty="0">
                <a:latin typeface="Calibri"/>
                <a:cs typeface="Calibri"/>
              </a:rPr>
              <a:t>Track</a:t>
            </a:r>
            <a:r>
              <a:rPr sz="1400" spc="-4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any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changes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to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the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task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list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in</a:t>
            </a:r>
            <a:r>
              <a:rPr sz="1400" spc="-4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real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spc="-20" dirty="0">
                <a:latin typeface="Calibri"/>
                <a:cs typeface="Calibri"/>
              </a:rPr>
              <a:t>time. </a:t>
            </a:r>
            <a:r>
              <a:rPr sz="1400" dirty="0">
                <a:latin typeface="Calibri"/>
                <a:cs typeface="Calibri"/>
              </a:rPr>
              <a:t>What</a:t>
            </a:r>
            <a:r>
              <a:rPr sz="1400" spc="-7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happens</a:t>
            </a:r>
            <a:r>
              <a:rPr sz="1400" spc="-6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inside:</a:t>
            </a:r>
            <a:endParaRPr sz="14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960"/>
              </a:spcBef>
            </a:pPr>
            <a:r>
              <a:rPr sz="1400" spc="-10" dirty="0">
                <a:latin typeface="Calibri"/>
                <a:cs typeface="Calibri"/>
              </a:rPr>
              <a:t>Firestore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snapshots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are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used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to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get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continuous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updates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when</a:t>
            </a:r>
            <a:r>
              <a:rPr sz="1400" spc="-4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data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changes.</a:t>
            </a:r>
            <a:endParaRPr sz="14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960"/>
              </a:spcBef>
            </a:pPr>
            <a:r>
              <a:rPr sz="1400" dirty="0">
                <a:latin typeface="Calibri"/>
                <a:cs typeface="Calibri"/>
              </a:rPr>
              <a:t>The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task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list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is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updated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on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each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change,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and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the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associated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interfaces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are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notified</a:t>
            </a:r>
            <a:endParaRPr sz="140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02004" y="5055489"/>
            <a:ext cx="3943350" cy="16173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solidFill>
                  <a:srgbClr val="3A3838"/>
                </a:solidFill>
                <a:latin typeface="Calibri"/>
                <a:cs typeface="Calibri"/>
              </a:rPr>
              <a:t>3.</a:t>
            </a:r>
            <a:r>
              <a:rPr sz="1600" spc="204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clearListener</a:t>
            </a:r>
            <a:endParaRPr sz="1600">
              <a:latin typeface="Calibri"/>
              <a:cs typeface="Calibri"/>
            </a:endParaRPr>
          </a:p>
          <a:p>
            <a:pPr marL="12700" marR="5080">
              <a:lnSpc>
                <a:spcPct val="157100"/>
              </a:lnSpc>
              <a:spcBef>
                <a:spcPts val="45"/>
              </a:spcBef>
            </a:pPr>
            <a:r>
              <a:rPr sz="1400" spc="-10" dirty="0">
                <a:latin typeface="Calibri"/>
                <a:cs typeface="Calibri"/>
              </a:rPr>
              <a:t>Unsubscribe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from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Firestore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updates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when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you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log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spc="-20" dirty="0">
                <a:latin typeface="Calibri"/>
                <a:cs typeface="Calibri"/>
              </a:rPr>
              <a:t>out. </a:t>
            </a:r>
            <a:r>
              <a:rPr sz="1400" dirty="0">
                <a:latin typeface="Calibri"/>
                <a:cs typeface="Calibri"/>
              </a:rPr>
              <a:t>What</a:t>
            </a:r>
            <a:r>
              <a:rPr sz="1400" spc="-7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happens</a:t>
            </a:r>
            <a:r>
              <a:rPr sz="1400" spc="-6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inside:</a:t>
            </a:r>
            <a:endParaRPr sz="1400">
              <a:latin typeface="Calibri"/>
              <a:cs typeface="Calibri"/>
            </a:endParaRPr>
          </a:p>
          <a:p>
            <a:pPr marL="12700" marR="948055">
              <a:lnSpc>
                <a:spcPct val="157100"/>
              </a:lnSpc>
              <a:spcBef>
                <a:spcPts val="10"/>
              </a:spcBef>
            </a:pPr>
            <a:r>
              <a:rPr sz="1400" spc="-10" dirty="0">
                <a:latin typeface="Calibri"/>
                <a:cs typeface="Calibri"/>
              </a:rPr>
              <a:t>Unsubscribe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using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_tasksStream.cancel(). </a:t>
            </a:r>
            <a:r>
              <a:rPr sz="1400" dirty="0">
                <a:latin typeface="Calibri"/>
                <a:cs typeface="Calibri"/>
              </a:rPr>
              <a:t>The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task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list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is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cleared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locally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2627376"/>
            <a:ext cx="5638800" cy="233133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14400" y="6790055"/>
            <a:ext cx="4792980" cy="158496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2004" y="891286"/>
            <a:ext cx="5933440" cy="15170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solidFill>
                  <a:srgbClr val="3A3838"/>
                </a:solidFill>
                <a:latin typeface="Calibri"/>
                <a:cs typeface="Calibri"/>
              </a:rPr>
              <a:t>4.</a:t>
            </a:r>
            <a:r>
              <a:rPr sz="1600" spc="204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createTask</a:t>
            </a:r>
            <a:endParaRPr sz="1600">
              <a:latin typeface="Calibri"/>
              <a:cs typeface="Calibri"/>
            </a:endParaRPr>
          </a:p>
          <a:p>
            <a:pPr marL="12700" marR="2907665">
              <a:lnSpc>
                <a:spcPct val="157900"/>
              </a:lnSpc>
              <a:spcBef>
                <a:spcPts val="30"/>
              </a:spcBef>
            </a:pPr>
            <a:r>
              <a:rPr sz="1400" spc="-10" dirty="0">
                <a:latin typeface="Calibri"/>
                <a:cs typeface="Calibri"/>
              </a:rPr>
              <a:t>Create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new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task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and</a:t>
            </a:r>
            <a:r>
              <a:rPr sz="1400" spc="-4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save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it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to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Firestore. </a:t>
            </a:r>
            <a:r>
              <a:rPr sz="1400" dirty="0">
                <a:latin typeface="Calibri"/>
                <a:cs typeface="Calibri"/>
              </a:rPr>
              <a:t>What</a:t>
            </a:r>
            <a:r>
              <a:rPr sz="1400" spc="-7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happens</a:t>
            </a:r>
            <a:r>
              <a:rPr sz="1400" spc="-6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inside:</a:t>
            </a:r>
            <a:endParaRPr sz="1400">
              <a:latin typeface="Calibri"/>
              <a:cs typeface="Calibri"/>
            </a:endParaRPr>
          </a:p>
          <a:p>
            <a:pPr marL="12700" marR="5080">
              <a:lnSpc>
                <a:spcPct val="109300"/>
              </a:lnSpc>
              <a:spcBef>
                <a:spcPts val="815"/>
              </a:spcBef>
            </a:pPr>
            <a:r>
              <a:rPr sz="1400" dirty="0">
                <a:latin typeface="Calibri"/>
                <a:cs typeface="Calibri"/>
              </a:rPr>
              <a:t>A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new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document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is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created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using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set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and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the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task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object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is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converted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to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suitable </a:t>
            </a:r>
            <a:r>
              <a:rPr sz="1400" dirty="0">
                <a:latin typeface="Calibri"/>
                <a:cs typeface="Calibri"/>
              </a:rPr>
              <a:t>format</a:t>
            </a:r>
            <a:r>
              <a:rPr sz="1400" spc="-5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using</a:t>
            </a:r>
            <a:r>
              <a:rPr sz="1400" spc="-5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toMap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02004" y="3250818"/>
            <a:ext cx="3357245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solidFill>
                  <a:srgbClr val="3A3838"/>
                </a:solidFill>
                <a:latin typeface="Calibri"/>
                <a:cs typeface="Calibri"/>
              </a:rPr>
              <a:t>5.</a:t>
            </a:r>
            <a:r>
              <a:rPr sz="1600" spc="204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deleteTask</a:t>
            </a:r>
            <a:endParaRPr sz="1600">
              <a:latin typeface="Calibri"/>
              <a:cs typeface="Calibri"/>
            </a:endParaRPr>
          </a:p>
          <a:p>
            <a:pPr marL="12700" marR="1293495">
              <a:lnSpc>
                <a:spcPct val="157100"/>
              </a:lnSpc>
              <a:spcBef>
                <a:spcPts val="45"/>
              </a:spcBef>
            </a:pPr>
            <a:r>
              <a:rPr sz="1400" spc="-10" dirty="0">
                <a:latin typeface="Calibri"/>
                <a:cs typeface="Calibri"/>
              </a:rPr>
              <a:t>Delete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task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from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Firestore. </a:t>
            </a:r>
            <a:r>
              <a:rPr sz="1400" dirty="0">
                <a:latin typeface="Calibri"/>
                <a:cs typeface="Calibri"/>
              </a:rPr>
              <a:t>What</a:t>
            </a:r>
            <a:r>
              <a:rPr sz="1400" spc="-7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happens</a:t>
            </a:r>
            <a:r>
              <a:rPr sz="1400" spc="-6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inside:</a:t>
            </a:r>
            <a:endParaRPr sz="1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969"/>
              </a:spcBef>
            </a:pPr>
            <a:r>
              <a:rPr sz="1400" dirty="0">
                <a:latin typeface="Calibri"/>
                <a:cs typeface="Calibri"/>
              </a:rPr>
              <a:t>The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document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is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deleted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based</a:t>
            </a:r>
            <a:r>
              <a:rPr sz="1400" spc="-4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on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the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task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spc="-25" dirty="0">
                <a:latin typeface="Calibri"/>
                <a:cs typeface="Calibri"/>
              </a:rPr>
              <a:t>ID.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02004" y="5857113"/>
            <a:ext cx="5634355" cy="15170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solidFill>
                  <a:srgbClr val="3A3838"/>
                </a:solidFill>
                <a:latin typeface="Calibri"/>
                <a:cs typeface="Calibri"/>
              </a:rPr>
              <a:t>6.</a:t>
            </a:r>
            <a:r>
              <a:rPr sz="1600" spc="204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updateTask</a:t>
            </a:r>
            <a:endParaRPr sz="1600">
              <a:latin typeface="Calibri"/>
              <a:cs typeface="Calibri"/>
            </a:endParaRPr>
          </a:p>
          <a:p>
            <a:pPr marL="12700" marR="3021330">
              <a:lnSpc>
                <a:spcPct val="157100"/>
              </a:lnSpc>
              <a:spcBef>
                <a:spcPts val="55"/>
              </a:spcBef>
            </a:pPr>
            <a:r>
              <a:rPr sz="1400" spc="-10" dirty="0">
                <a:latin typeface="Calibri"/>
                <a:cs typeface="Calibri"/>
              </a:rPr>
              <a:t>Update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an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existing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important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detail. </a:t>
            </a:r>
            <a:r>
              <a:rPr sz="1400" dirty="0">
                <a:latin typeface="Calibri"/>
                <a:cs typeface="Calibri"/>
              </a:rPr>
              <a:t>What</a:t>
            </a:r>
            <a:r>
              <a:rPr sz="1400" spc="-7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happens</a:t>
            </a:r>
            <a:r>
              <a:rPr sz="1400" spc="-6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inside:</a:t>
            </a:r>
            <a:endParaRPr sz="1400">
              <a:latin typeface="Calibri"/>
              <a:cs typeface="Calibri"/>
            </a:endParaRPr>
          </a:p>
          <a:p>
            <a:pPr marL="12700" marR="5080">
              <a:lnSpc>
                <a:spcPct val="109300"/>
              </a:lnSpc>
              <a:spcBef>
                <a:spcPts val="815"/>
              </a:spcBef>
            </a:pPr>
            <a:r>
              <a:rPr sz="1400" dirty="0">
                <a:latin typeface="Calibri"/>
                <a:cs typeface="Calibri"/>
              </a:rPr>
              <a:t>The</a:t>
            </a:r>
            <a:r>
              <a:rPr sz="1400" spc="-4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document</a:t>
            </a:r>
            <a:r>
              <a:rPr sz="1400" spc="-4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is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updated</a:t>
            </a:r>
            <a:r>
              <a:rPr sz="1400" spc="-5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using</a:t>
            </a:r>
            <a:r>
              <a:rPr sz="1400" spc="-4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update</a:t>
            </a:r>
            <a:r>
              <a:rPr sz="1400" spc="-4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and</a:t>
            </a:r>
            <a:r>
              <a:rPr sz="1400" spc="-5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the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data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is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converted</a:t>
            </a:r>
            <a:r>
              <a:rPr sz="1400" spc="-4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to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suitable </a:t>
            </a:r>
            <a:r>
              <a:rPr sz="1400" dirty="0">
                <a:latin typeface="Calibri"/>
                <a:cs typeface="Calibri"/>
              </a:rPr>
              <a:t>format</a:t>
            </a:r>
            <a:r>
              <a:rPr sz="1400" spc="-5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using</a:t>
            </a:r>
            <a:r>
              <a:rPr sz="1400" spc="-5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toMap.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2525395"/>
            <a:ext cx="4015740" cy="62484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14400" y="4649723"/>
            <a:ext cx="4120641" cy="1111758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14400" y="7491221"/>
            <a:ext cx="5494020" cy="1341119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78280" y="1273725"/>
            <a:ext cx="179705" cy="167724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02004" y="1226565"/>
            <a:ext cx="3239770" cy="22898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804545">
              <a:lnSpc>
                <a:spcPct val="100000"/>
              </a:lnSpc>
              <a:spcBef>
                <a:spcPts val="95"/>
              </a:spcBef>
            </a:pPr>
            <a:r>
              <a:rPr sz="1600" spc="-20" dirty="0">
                <a:highlight>
                  <a:srgbClr val="C0C0C0"/>
                </a:highlight>
                <a:latin typeface="Calibri"/>
                <a:cs typeface="Calibri"/>
              </a:rPr>
              <a:t>Task</a:t>
            </a:r>
            <a:r>
              <a:rPr sz="1600" spc="-60" dirty="0">
                <a:highlight>
                  <a:srgbClr val="C0C0C0"/>
                </a:highlight>
                <a:latin typeface="Calibri"/>
                <a:cs typeface="Calibri"/>
              </a:rPr>
              <a:t> </a:t>
            </a:r>
            <a:r>
              <a:rPr sz="1600" spc="-10" dirty="0">
                <a:highlight>
                  <a:srgbClr val="C0C0C0"/>
                </a:highlight>
                <a:latin typeface="Calibri"/>
                <a:cs typeface="Calibri"/>
              </a:rPr>
              <a:t>Model</a:t>
            </a:r>
            <a:endParaRPr sz="1600" dirty="0">
              <a:highlight>
                <a:srgbClr val="C0C0C0"/>
              </a:highlight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015"/>
              </a:spcBef>
            </a:pPr>
            <a:r>
              <a:rPr sz="1400" dirty="0">
                <a:latin typeface="Calibri"/>
                <a:cs typeface="Calibri"/>
              </a:rPr>
              <a:t>id: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spc="-25" dirty="0">
                <a:latin typeface="Calibri"/>
                <a:cs typeface="Calibri"/>
              </a:rPr>
              <a:t>Task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spc="-25" dirty="0">
                <a:latin typeface="Calibri"/>
                <a:cs typeface="Calibri"/>
              </a:rPr>
              <a:t>ID.</a:t>
            </a:r>
            <a:endParaRPr sz="14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960"/>
              </a:spcBef>
            </a:pPr>
            <a:r>
              <a:rPr sz="1400" dirty="0">
                <a:latin typeface="Calibri"/>
                <a:cs typeface="Calibri"/>
              </a:rPr>
              <a:t>title:</a:t>
            </a:r>
            <a:r>
              <a:rPr sz="1400" spc="-55" dirty="0">
                <a:latin typeface="Calibri"/>
                <a:cs typeface="Calibri"/>
              </a:rPr>
              <a:t> </a:t>
            </a:r>
            <a:r>
              <a:rPr sz="1400" spc="-25" dirty="0">
                <a:latin typeface="Calibri"/>
                <a:cs typeface="Calibri"/>
              </a:rPr>
              <a:t>Task</a:t>
            </a:r>
            <a:r>
              <a:rPr sz="1400" spc="-4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title.</a:t>
            </a:r>
            <a:endParaRPr sz="14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960"/>
              </a:spcBef>
            </a:pPr>
            <a:r>
              <a:rPr sz="1400" spc="-10" dirty="0">
                <a:latin typeface="Calibri"/>
                <a:cs typeface="Calibri"/>
              </a:rPr>
              <a:t>description: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spc="-25" dirty="0">
                <a:latin typeface="Calibri"/>
                <a:cs typeface="Calibri"/>
              </a:rPr>
              <a:t>Task</a:t>
            </a:r>
            <a:r>
              <a:rPr sz="1400" spc="-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description.</a:t>
            </a:r>
            <a:endParaRPr sz="1400" dirty="0">
              <a:latin typeface="Calibri"/>
              <a:cs typeface="Calibri"/>
            </a:endParaRPr>
          </a:p>
          <a:p>
            <a:pPr marL="12700" marR="5080">
              <a:lnSpc>
                <a:spcPct val="157300"/>
              </a:lnSpc>
              <a:spcBef>
                <a:spcPts val="10"/>
              </a:spcBef>
            </a:pPr>
            <a:r>
              <a:rPr sz="1400" spc="-10" dirty="0">
                <a:latin typeface="Calibri"/>
                <a:cs typeface="Calibri"/>
              </a:rPr>
              <a:t>isCompleted:</a:t>
            </a:r>
            <a:r>
              <a:rPr sz="1400" spc="-25" dirty="0">
                <a:latin typeface="Calibri"/>
                <a:cs typeface="Calibri"/>
              </a:rPr>
              <a:t> Task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status (completed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or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not). deadline:</a:t>
            </a:r>
            <a:r>
              <a:rPr sz="140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Deadline.</a:t>
            </a:r>
            <a:endParaRPr sz="14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960"/>
              </a:spcBef>
            </a:pPr>
            <a:r>
              <a:rPr sz="1400" dirty="0">
                <a:latin typeface="Calibri"/>
                <a:cs typeface="Calibri"/>
              </a:rPr>
              <a:t>userId: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User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ID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who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created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the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spc="-20" dirty="0">
                <a:latin typeface="Calibri"/>
                <a:cs typeface="Calibri"/>
              </a:rPr>
              <a:t>task</a:t>
            </a:r>
            <a:endParaRPr sz="1400" dirty="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78280" y="5149172"/>
            <a:ext cx="179705" cy="168317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902004" y="5102733"/>
            <a:ext cx="5635625" cy="15151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804545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highlight>
                  <a:srgbClr val="C0C0C0"/>
                </a:highlight>
                <a:latin typeface="Calibri"/>
                <a:cs typeface="Calibri"/>
              </a:rPr>
              <a:t>fromFirestore</a:t>
            </a:r>
            <a:endParaRPr sz="1600" dirty="0">
              <a:highlight>
                <a:srgbClr val="C0C0C0"/>
              </a:highlight>
              <a:latin typeface="Calibri"/>
              <a:cs typeface="Calibri"/>
            </a:endParaRPr>
          </a:p>
          <a:p>
            <a:pPr marL="12700" marR="1645285">
              <a:lnSpc>
                <a:spcPct val="157100"/>
              </a:lnSpc>
              <a:spcBef>
                <a:spcPts val="45"/>
              </a:spcBef>
            </a:pPr>
            <a:r>
              <a:rPr sz="1400" spc="-10" dirty="0">
                <a:latin typeface="Calibri"/>
                <a:cs typeface="Calibri"/>
              </a:rPr>
              <a:t>Converts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data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coming</a:t>
            </a:r>
            <a:r>
              <a:rPr sz="1400" spc="-4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from</a:t>
            </a:r>
            <a:r>
              <a:rPr sz="1400" spc="-4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Firestore</a:t>
            </a:r>
            <a:r>
              <a:rPr sz="1400" spc="-4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into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</a:t>
            </a:r>
            <a:r>
              <a:rPr sz="1400" spc="-45" dirty="0">
                <a:latin typeface="Calibri"/>
                <a:cs typeface="Calibri"/>
              </a:rPr>
              <a:t> </a:t>
            </a:r>
            <a:r>
              <a:rPr sz="1400" spc="-25" dirty="0">
                <a:latin typeface="Calibri"/>
                <a:cs typeface="Calibri"/>
              </a:rPr>
              <a:t>Task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object. </a:t>
            </a:r>
            <a:r>
              <a:rPr sz="1400" dirty="0">
                <a:latin typeface="Calibri"/>
                <a:cs typeface="Calibri"/>
              </a:rPr>
              <a:t>What</a:t>
            </a:r>
            <a:r>
              <a:rPr sz="1400" spc="-7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happens</a:t>
            </a:r>
            <a:r>
              <a:rPr sz="1400" spc="-6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inside:</a:t>
            </a:r>
            <a:endParaRPr sz="1400" dirty="0">
              <a:latin typeface="Calibri"/>
              <a:cs typeface="Calibri"/>
            </a:endParaRPr>
          </a:p>
          <a:p>
            <a:pPr marL="12700" marR="5080">
              <a:lnSpc>
                <a:spcPct val="108600"/>
              </a:lnSpc>
              <a:spcBef>
                <a:spcPts val="840"/>
              </a:spcBef>
            </a:pPr>
            <a:r>
              <a:rPr sz="1400" dirty="0">
                <a:latin typeface="Calibri"/>
                <a:cs typeface="Calibri"/>
              </a:rPr>
              <a:t>The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document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is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parsed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into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Map</a:t>
            </a:r>
            <a:r>
              <a:rPr sz="1400" spc="-4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and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the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Constructor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is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called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to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create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spc="-25" dirty="0">
                <a:latin typeface="Calibri"/>
                <a:cs typeface="Calibri"/>
              </a:rPr>
              <a:t>the </a:t>
            </a:r>
            <a:r>
              <a:rPr sz="1400" spc="-10" dirty="0">
                <a:latin typeface="Calibri"/>
                <a:cs typeface="Calibri"/>
              </a:rPr>
              <a:t>object</a:t>
            </a:r>
            <a:endParaRPr sz="1400" dirty="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14400" y="3634740"/>
            <a:ext cx="1882139" cy="1363726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14400" y="6736080"/>
            <a:ext cx="5242560" cy="2102853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78280" y="938445"/>
            <a:ext cx="179705" cy="167724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02004" y="891286"/>
            <a:ext cx="4842510" cy="6102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804545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highlight>
                  <a:srgbClr val="C0C0C0"/>
                </a:highlight>
                <a:latin typeface="Calibri"/>
                <a:cs typeface="Calibri"/>
              </a:rPr>
              <a:t>toMap</a:t>
            </a:r>
            <a:endParaRPr sz="1600" dirty="0">
              <a:highlight>
                <a:srgbClr val="C0C0C0"/>
              </a:highlight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005"/>
              </a:spcBef>
            </a:pPr>
            <a:r>
              <a:rPr sz="1400" spc="-10" dirty="0">
                <a:latin typeface="Calibri"/>
                <a:cs typeface="Calibri"/>
              </a:rPr>
              <a:t>Convert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the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task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object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to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format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suitable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for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storing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in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Firestore.</a:t>
            </a:r>
            <a:endParaRPr sz="1400" dirty="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14400" y="1620011"/>
            <a:ext cx="4960620" cy="1805432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4704" y="914349"/>
            <a:ext cx="1477010" cy="433705"/>
          </a:xfrm>
          <a:prstGeom prst="rect">
            <a:avLst/>
          </a:prstGeom>
          <a:solidFill>
            <a:srgbClr val="D2D2D2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215"/>
              </a:lnSpc>
            </a:pPr>
            <a:r>
              <a:rPr sz="2800" b="0" dirty="0">
                <a:latin typeface="Calibri"/>
                <a:cs typeface="Calibri"/>
              </a:rPr>
              <a:t>Task</a:t>
            </a:r>
            <a:r>
              <a:rPr sz="2800" b="0" spc="-95" dirty="0">
                <a:latin typeface="Calibri"/>
                <a:cs typeface="Calibri"/>
              </a:rPr>
              <a:t> </a:t>
            </a:r>
            <a:r>
              <a:rPr sz="2800" b="0" spc="-20" dirty="0">
                <a:latin typeface="Calibri"/>
                <a:cs typeface="Calibri"/>
              </a:rPr>
              <a:t>input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78280" y="2782485"/>
            <a:ext cx="179705" cy="167724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902004" y="1437792"/>
            <a:ext cx="5708015" cy="41573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200025">
              <a:lnSpc>
                <a:spcPct val="109400"/>
              </a:lnSpc>
              <a:spcBef>
                <a:spcPts val="110"/>
              </a:spcBef>
            </a:pPr>
            <a:r>
              <a:rPr sz="1600" dirty="0">
                <a:latin typeface="Calibri"/>
                <a:cs typeface="Calibri"/>
              </a:rPr>
              <a:t>The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code</a:t>
            </a:r>
            <a:r>
              <a:rPr sz="1600" spc="-2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shows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a</a:t>
            </a:r>
            <a:r>
              <a:rPr sz="1600" spc="-1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new</a:t>
            </a:r>
            <a:r>
              <a:rPr sz="1600" spc="-2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task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entry</a:t>
            </a:r>
            <a:r>
              <a:rPr sz="1600" spc="-2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interface</a:t>
            </a:r>
            <a:r>
              <a:rPr sz="1600" spc="-2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in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a </a:t>
            </a:r>
            <a:r>
              <a:rPr sz="1600" spc="-10" dirty="0">
                <a:latin typeface="Calibri"/>
                <a:cs typeface="Calibri"/>
              </a:rPr>
              <a:t>Flutter </a:t>
            </a:r>
            <a:r>
              <a:rPr sz="1600" dirty="0">
                <a:latin typeface="Calibri"/>
                <a:cs typeface="Calibri"/>
              </a:rPr>
              <a:t>app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using</a:t>
            </a:r>
            <a:r>
              <a:rPr sz="1600" spc="-20" dirty="0">
                <a:latin typeface="Calibri"/>
                <a:cs typeface="Calibri"/>
              </a:rPr>
              <a:t> </a:t>
            </a:r>
            <a:r>
              <a:rPr sz="1600" spc="-50" dirty="0">
                <a:latin typeface="Calibri"/>
                <a:cs typeface="Calibri"/>
              </a:rPr>
              <a:t>a </a:t>
            </a:r>
            <a:r>
              <a:rPr sz="1600" spc="-10" dirty="0">
                <a:latin typeface="Calibri"/>
                <a:cs typeface="Calibri"/>
              </a:rPr>
              <a:t>Provider</a:t>
            </a:r>
            <a:r>
              <a:rPr sz="1600" spc="-3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to</a:t>
            </a:r>
            <a:r>
              <a:rPr sz="1600" spc="-3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manage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state,</a:t>
            </a:r>
            <a:r>
              <a:rPr sz="1600" spc="-3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interacting </a:t>
            </a:r>
            <a:r>
              <a:rPr sz="1600" dirty="0">
                <a:latin typeface="Calibri"/>
                <a:cs typeface="Calibri"/>
              </a:rPr>
              <a:t>with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AuthService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(to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manage authentication)</a:t>
            </a:r>
            <a:r>
              <a:rPr sz="1600" spc="-3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and</a:t>
            </a:r>
            <a:r>
              <a:rPr sz="1600" spc="-3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TaskService</a:t>
            </a:r>
            <a:r>
              <a:rPr sz="1600" spc="-2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(to</a:t>
            </a:r>
            <a:r>
              <a:rPr sz="1600" spc="-2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manage</a:t>
            </a:r>
            <a:r>
              <a:rPr sz="1600" spc="-3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tasks)</a:t>
            </a:r>
            <a:r>
              <a:rPr sz="1600" spc="-2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services.</a:t>
            </a:r>
            <a:endParaRPr sz="1600" dirty="0">
              <a:latin typeface="Calibri"/>
              <a:cs typeface="Calibri"/>
            </a:endParaRPr>
          </a:p>
          <a:p>
            <a:pPr marL="68580">
              <a:lnSpc>
                <a:spcPct val="100000"/>
              </a:lnSpc>
              <a:spcBef>
                <a:spcPts val="994"/>
              </a:spcBef>
            </a:pPr>
            <a:r>
              <a:rPr sz="1600" b="1" dirty="0">
                <a:solidFill>
                  <a:srgbClr val="3A3838"/>
                </a:solidFill>
                <a:latin typeface="Calibri"/>
                <a:cs typeface="Calibri"/>
              </a:rPr>
              <a:t>Most</a:t>
            </a:r>
            <a:r>
              <a:rPr sz="1600" b="1" spc="-40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600" b="1" spc="-10" dirty="0">
                <a:solidFill>
                  <a:srgbClr val="3A3838"/>
                </a:solidFill>
                <a:latin typeface="Calibri"/>
                <a:cs typeface="Calibri"/>
              </a:rPr>
              <a:t>important</a:t>
            </a:r>
            <a:r>
              <a:rPr sz="1600" b="1" spc="-40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600" b="1" dirty="0">
                <a:solidFill>
                  <a:srgbClr val="3A3838"/>
                </a:solidFill>
                <a:latin typeface="Calibri"/>
                <a:cs typeface="Calibri"/>
              </a:rPr>
              <a:t>Point</a:t>
            </a:r>
            <a:r>
              <a:rPr sz="1600" b="1" spc="-40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600" b="1" dirty="0">
                <a:solidFill>
                  <a:srgbClr val="3A3838"/>
                </a:solidFill>
                <a:latin typeface="Calibri"/>
                <a:cs typeface="Calibri"/>
              </a:rPr>
              <a:t>in</a:t>
            </a:r>
            <a:r>
              <a:rPr sz="1600" b="1" spc="-40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600" b="1" spc="-20" dirty="0">
                <a:solidFill>
                  <a:srgbClr val="3A3838"/>
                </a:solidFill>
                <a:latin typeface="Calibri"/>
                <a:cs typeface="Calibri"/>
              </a:rPr>
              <a:t>code:</a:t>
            </a:r>
            <a:endParaRPr sz="1600" dirty="0">
              <a:latin typeface="Calibri"/>
              <a:cs typeface="Calibri"/>
            </a:endParaRPr>
          </a:p>
          <a:p>
            <a:pPr marL="804545">
              <a:lnSpc>
                <a:spcPct val="100000"/>
              </a:lnSpc>
              <a:spcBef>
                <a:spcPts val="985"/>
              </a:spcBef>
            </a:pPr>
            <a:r>
              <a:rPr sz="1600" spc="-10" dirty="0">
                <a:highlight>
                  <a:srgbClr val="C0C0C0"/>
                </a:highlight>
                <a:latin typeface="Calibri"/>
                <a:cs typeface="Calibri"/>
              </a:rPr>
              <a:t>TaskInput</a:t>
            </a:r>
            <a:endParaRPr sz="1600" dirty="0">
              <a:highlight>
                <a:srgbClr val="C0C0C0"/>
              </a:highlight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010"/>
              </a:spcBef>
            </a:pPr>
            <a:r>
              <a:rPr sz="1400" dirty="0">
                <a:latin typeface="Calibri"/>
                <a:cs typeface="Calibri"/>
              </a:rPr>
              <a:t>Basic</a:t>
            </a:r>
            <a:r>
              <a:rPr sz="1400" spc="-10" dirty="0">
                <a:latin typeface="Calibri"/>
                <a:cs typeface="Calibri"/>
              </a:rPr>
              <a:t> Structure:</a:t>
            </a:r>
            <a:endParaRPr sz="14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969"/>
              </a:spcBef>
            </a:pPr>
            <a:r>
              <a:rPr sz="1400" spc="-20" dirty="0">
                <a:latin typeface="Calibri"/>
                <a:cs typeface="Calibri"/>
              </a:rPr>
              <a:t>TaskInput: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UI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element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of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type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StatefulWidget.</a:t>
            </a:r>
            <a:endParaRPr sz="1400" dirty="0">
              <a:latin typeface="Calibri"/>
              <a:cs typeface="Calibri"/>
            </a:endParaRPr>
          </a:p>
          <a:p>
            <a:pPr marL="12700" marR="443230">
              <a:lnSpc>
                <a:spcPct val="157100"/>
              </a:lnSpc>
            </a:pPr>
            <a:r>
              <a:rPr sz="1400" spc="-20" dirty="0">
                <a:latin typeface="Calibri"/>
                <a:cs typeface="Calibri"/>
              </a:rPr>
              <a:t>TaskInputState:</a:t>
            </a:r>
            <a:r>
              <a:rPr sz="1400" spc="-4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spc="-20" dirty="0">
                <a:latin typeface="Calibri"/>
                <a:cs typeface="Calibri"/>
              </a:rPr>
              <a:t>TaskInput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state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that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manages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the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input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and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form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state. Variables:</a:t>
            </a:r>
            <a:endParaRPr sz="14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975"/>
              </a:spcBef>
            </a:pPr>
            <a:r>
              <a:rPr sz="1400" spc="-10" dirty="0">
                <a:latin typeface="Calibri"/>
                <a:cs typeface="Calibri"/>
              </a:rPr>
              <a:t>_formKey: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key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for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the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form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to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validate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the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fields.</a:t>
            </a:r>
            <a:endParaRPr sz="1400" dirty="0">
              <a:latin typeface="Calibri"/>
              <a:cs typeface="Calibri"/>
            </a:endParaRPr>
          </a:p>
          <a:p>
            <a:pPr marL="12700" marR="5080">
              <a:lnSpc>
                <a:spcPct val="109300"/>
              </a:lnSpc>
              <a:spcBef>
                <a:spcPts val="815"/>
              </a:spcBef>
            </a:pPr>
            <a:r>
              <a:rPr sz="1400" spc="-20" dirty="0">
                <a:latin typeface="Calibri"/>
                <a:cs typeface="Calibri"/>
              </a:rPr>
              <a:t>titleController,</a:t>
            </a:r>
            <a:r>
              <a:rPr sz="1400" spc="15" dirty="0">
                <a:latin typeface="Calibri"/>
                <a:cs typeface="Calibri"/>
              </a:rPr>
              <a:t> </a:t>
            </a:r>
            <a:r>
              <a:rPr sz="1400" spc="-20" dirty="0">
                <a:latin typeface="Calibri"/>
                <a:cs typeface="Calibri"/>
              </a:rPr>
              <a:t>_descriptionController,</a:t>
            </a:r>
            <a:r>
              <a:rPr sz="1400" spc="1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_deadlineController:</a:t>
            </a:r>
            <a:r>
              <a:rPr sz="1400" spc="20" dirty="0">
                <a:latin typeface="Calibri"/>
                <a:cs typeface="Calibri"/>
              </a:rPr>
              <a:t> </a:t>
            </a:r>
            <a:r>
              <a:rPr sz="1400" spc="-45" dirty="0">
                <a:latin typeface="Calibri"/>
                <a:cs typeface="Calibri"/>
              </a:rPr>
              <a:t>Text</a:t>
            </a:r>
            <a:r>
              <a:rPr sz="1400" spc="1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controls</a:t>
            </a:r>
            <a:r>
              <a:rPr sz="1400" spc="3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inside </a:t>
            </a:r>
            <a:r>
              <a:rPr sz="1400" dirty="0">
                <a:latin typeface="Calibri"/>
                <a:cs typeface="Calibri"/>
              </a:rPr>
              <a:t>the</a:t>
            </a:r>
            <a:r>
              <a:rPr sz="1400" spc="-5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input</a:t>
            </a:r>
            <a:r>
              <a:rPr sz="1400" spc="-4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fields.</a:t>
            </a:r>
            <a:endParaRPr sz="14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960"/>
              </a:spcBef>
            </a:pPr>
            <a:r>
              <a:rPr sz="1400" spc="-10" dirty="0">
                <a:latin typeface="Calibri"/>
                <a:cs typeface="Calibri"/>
              </a:rPr>
              <a:t>selectedDeadline: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Stores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the</a:t>
            </a:r>
            <a:r>
              <a:rPr sz="1400" spc="-20" dirty="0">
                <a:latin typeface="Calibri"/>
                <a:cs typeface="Calibri"/>
              </a:rPr>
              <a:t> user-</a:t>
            </a:r>
            <a:r>
              <a:rPr sz="1400" spc="-10" dirty="0">
                <a:latin typeface="Calibri"/>
                <a:cs typeface="Calibri"/>
              </a:rPr>
              <a:t>selected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deadline</a:t>
            </a:r>
            <a:endParaRPr sz="1400" dirty="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14400" y="5712714"/>
            <a:ext cx="5867400" cy="1653539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78280" y="938445"/>
            <a:ext cx="179705" cy="167724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02004" y="765708"/>
            <a:ext cx="2472690" cy="1776730"/>
          </a:xfrm>
          <a:prstGeom prst="rect">
            <a:avLst/>
          </a:prstGeom>
        </p:spPr>
        <p:txBody>
          <a:bodyPr vert="horz" wrap="square" lIns="0" tIns="137795" rIns="0" bIns="0" rtlCol="0">
            <a:spAutoFit/>
          </a:bodyPr>
          <a:lstStyle/>
          <a:p>
            <a:pPr marL="804545">
              <a:lnSpc>
                <a:spcPct val="100000"/>
              </a:lnSpc>
              <a:spcBef>
                <a:spcPts val="1085"/>
              </a:spcBef>
            </a:pPr>
            <a:r>
              <a:rPr sz="1600" dirty="0">
                <a:highlight>
                  <a:srgbClr val="C0C0C0"/>
                </a:highlight>
                <a:latin typeface="Calibri"/>
                <a:cs typeface="Calibri"/>
              </a:rPr>
              <a:t>Field</a:t>
            </a:r>
            <a:r>
              <a:rPr sz="1600" spc="-45" dirty="0">
                <a:highlight>
                  <a:srgbClr val="C0C0C0"/>
                </a:highlight>
                <a:latin typeface="Calibri"/>
                <a:cs typeface="Calibri"/>
              </a:rPr>
              <a:t> </a:t>
            </a:r>
            <a:r>
              <a:rPr sz="1600" dirty="0">
                <a:highlight>
                  <a:srgbClr val="C0C0C0"/>
                </a:highlight>
                <a:latin typeface="Calibri"/>
                <a:cs typeface="Calibri"/>
              </a:rPr>
              <a:t>entry</a:t>
            </a:r>
            <a:r>
              <a:rPr sz="1600" spc="-40" dirty="0">
                <a:highlight>
                  <a:srgbClr val="C0C0C0"/>
                </a:highlight>
                <a:latin typeface="Calibri"/>
                <a:cs typeface="Calibri"/>
              </a:rPr>
              <a:t> </a:t>
            </a:r>
            <a:r>
              <a:rPr sz="1600" spc="-10" dirty="0">
                <a:highlight>
                  <a:srgbClr val="C0C0C0"/>
                </a:highlight>
                <a:latin typeface="Calibri"/>
                <a:cs typeface="Calibri"/>
              </a:rPr>
              <a:t>interface</a:t>
            </a:r>
            <a:endParaRPr sz="1600" dirty="0">
              <a:highlight>
                <a:srgbClr val="C0C0C0"/>
              </a:highlight>
              <a:latin typeface="Calibri"/>
              <a:cs typeface="Calibri"/>
            </a:endParaRPr>
          </a:p>
          <a:p>
            <a:pPr marL="57785">
              <a:lnSpc>
                <a:spcPct val="100000"/>
              </a:lnSpc>
              <a:spcBef>
                <a:spcPts val="980"/>
              </a:spcBef>
            </a:pPr>
            <a:r>
              <a:rPr sz="1600" dirty="0">
                <a:latin typeface="Calibri"/>
                <a:cs typeface="Calibri"/>
              </a:rPr>
              <a:t>1.</a:t>
            </a:r>
            <a:r>
              <a:rPr sz="1600" spc="-1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Title</a:t>
            </a:r>
            <a:endParaRPr sz="1600" dirty="0">
              <a:latin typeface="Calibri"/>
              <a:cs typeface="Calibri"/>
            </a:endParaRPr>
          </a:p>
          <a:p>
            <a:pPr marL="12700" marR="1078230">
              <a:lnSpc>
                <a:spcPct val="157100"/>
              </a:lnSpc>
              <a:spcBef>
                <a:spcPts val="60"/>
              </a:spcBef>
            </a:pPr>
            <a:r>
              <a:rPr sz="1400" dirty="0">
                <a:latin typeface="Calibri"/>
                <a:cs typeface="Calibri"/>
              </a:rPr>
              <a:t>Enter</a:t>
            </a:r>
            <a:r>
              <a:rPr sz="1400" spc="-5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the</a:t>
            </a:r>
            <a:r>
              <a:rPr sz="1400" spc="-5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task</a:t>
            </a:r>
            <a:r>
              <a:rPr sz="1400" spc="-5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title. Verification:</a:t>
            </a:r>
            <a:endParaRPr sz="14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960"/>
              </a:spcBef>
            </a:pPr>
            <a:r>
              <a:rPr sz="1400" spc="-10" dirty="0">
                <a:latin typeface="Calibri"/>
                <a:cs typeface="Calibri"/>
              </a:rPr>
              <a:t>Make</a:t>
            </a:r>
            <a:r>
              <a:rPr sz="1400" spc="-4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sure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the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field</a:t>
            </a:r>
            <a:r>
              <a:rPr sz="1400" spc="-4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is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not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spc="-20" dirty="0">
                <a:latin typeface="Calibri"/>
                <a:cs typeface="Calibri"/>
              </a:rPr>
              <a:t>empty</a:t>
            </a:r>
            <a:endParaRPr sz="1400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02004" y="4977511"/>
            <a:ext cx="2388235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dirty="0">
                <a:latin typeface="Calibri"/>
                <a:cs typeface="Calibri"/>
              </a:rPr>
              <a:t>2.</a:t>
            </a:r>
            <a:r>
              <a:rPr sz="1400" spc="-6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Description</a:t>
            </a:r>
            <a:endParaRPr sz="1600">
              <a:latin typeface="Calibri"/>
              <a:cs typeface="Calibri"/>
            </a:endParaRPr>
          </a:p>
          <a:p>
            <a:pPr marL="12700" marR="628015">
              <a:lnSpc>
                <a:spcPct val="157900"/>
              </a:lnSpc>
              <a:spcBef>
                <a:spcPts val="35"/>
              </a:spcBef>
            </a:pPr>
            <a:r>
              <a:rPr sz="1400" dirty="0">
                <a:latin typeface="Calibri"/>
                <a:cs typeface="Calibri"/>
              </a:rPr>
              <a:t>Enter</a:t>
            </a:r>
            <a:r>
              <a:rPr sz="1400" spc="-4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task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description. Verification:</a:t>
            </a:r>
            <a:endParaRPr sz="1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960"/>
              </a:spcBef>
            </a:pPr>
            <a:r>
              <a:rPr sz="1400" spc="-10" dirty="0">
                <a:latin typeface="Calibri"/>
                <a:cs typeface="Calibri"/>
              </a:rPr>
              <a:t>Make</a:t>
            </a:r>
            <a:r>
              <a:rPr sz="1400" spc="-4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sure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the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field</a:t>
            </a:r>
            <a:r>
              <a:rPr sz="1400" spc="-4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is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not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empty.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14400" y="2660904"/>
            <a:ext cx="4998720" cy="1881632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14400" y="6376796"/>
            <a:ext cx="5326380" cy="130302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2004" y="891286"/>
            <a:ext cx="4891405" cy="22898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dirty="0">
                <a:latin typeface="Calibri"/>
                <a:cs typeface="Calibri"/>
              </a:rPr>
              <a:t>3.</a:t>
            </a:r>
            <a:r>
              <a:rPr sz="1400" spc="3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Deadline</a:t>
            </a:r>
            <a:endParaRPr sz="1600">
              <a:latin typeface="Calibri"/>
              <a:cs typeface="Calibri"/>
            </a:endParaRPr>
          </a:p>
          <a:p>
            <a:pPr marL="12700" marR="2386965">
              <a:lnSpc>
                <a:spcPct val="157900"/>
              </a:lnSpc>
              <a:spcBef>
                <a:spcPts val="30"/>
              </a:spcBef>
            </a:pPr>
            <a:r>
              <a:rPr sz="1400" dirty="0">
                <a:latin typeface="Calibri"/>
                <a:cs typeface="Calibri"/>
              </a:rPr>
              <a:t>Select</a:t>
            </a:r>
            <a:r>
              <a:rPr sz="1400" spc="-4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deadline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using</a:t>
            </a:r>
            <a:r>
              <a:rPr sz="1400" spc="-45" dirty="0">
                <a:latin typeface="Calibri"/>
                <a:cs typeface="Calibri"/>
              </a:rPr>
              <a:t> </a:t>
            </a:r>
            <a:r>
              <a:rPr sz="1400" spc="-20" dirty="0">
                <a:latin typeface="Calibri"/>
                <a:cs typeface="Calibri"/>
              </a:rPr>
              <a:t>DatePicker. </a:t>
            </a:r>
            <a:r>
              <a:rPr sz="1400" dirty="0">
                <a:latin typeface="Calibri"/>
                <a:cs typeface="Calibri"/>
              </a:rPr>
              <a:t>What</a:t>
            </a:r>
            <a:r>
              <a:rPr sz="1400" spc="-7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happens</a:t>
            </a:r>
            <a:r>
              <a:rPr sz="1400" spc="-6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inside:</a:t>
            </a:r>
            <a:endParaRPr sz="1400">
              <a:latin typeface="Calibri"/>
              <a:cs typeface="Calibri"/>
            </a:endParaRPr>
          </a:p>
          <a:p>
            <a:pPr marL="12700" marR="5080">
              <a:lnSpc>
                <a:spcPct val="157100"/>
              </a:lnSpc>
            </a:pPr>
            <a:r>
              <a:rPr sz="1400" dirty="0">
                <a:latin typeface="Calibri"/>
                <a:cs typeface="Calibri"/>
              </a:rPr>
              <a:t>When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you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click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on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the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field,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the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date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selection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window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is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displayed. </a:t>
            </a:r>
            <a:r>
              <a:rPr sz="1400" dirty="0">
                <a:latin typeface="Calibri"/>
                <a:cs typeface="Calibri"/>
              </a:rPr>
              <a:t>The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date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is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stored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in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the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_selectedDeadline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variable.</a:t>
            </a:r>
            <a:endParaRPr sz="1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975"/>
              </a:spcBef>
            </a:pPr>
            <a:r>
              <a:rPr sz="1400" spc="-10" dirty="0">
                <a:latin typeface="Calibri"/>
                <a:cs typeface="Calibri"/>
              </a:rPr>
              <a:t>Verification:</a:t>
            </a:r>
            <a:endParaRPr sz="1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960"/>
              </a:spcBef>
            </a:pPr>
            <a:r>
              <a:rPr sz="1400" spc="-10" dirty="0">
                <a:latin typeface="Calibri"/>
                <a:cs typeface="Calibri"/>
              </a:rPr>
              <a:t>Making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sure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deadline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is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selected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3298571"/>
            <a:ext cx="5943600" cy="454469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78280" y="938445"/>
            <a:ext cx="179705" cy="167724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02004" y="891286"/>
            <a:ext cx="3880485" cy="19538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804545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highlight>
                  <a:srgbClr val="C0C0C0"/>
                </a:highlight>
                <a:latin typeface="Calibri"/>
                <a:cs typeface="Calibri"/>
              </a:rPr>
              <a:t>Add</a:t>
            </a:r>
            <a:r>
              <a:rPr sz="1600" spc="-25" dirty="0">
                <a:highlight>
                  <a:srgbClr val="C0C0C0"/>
                </a:highlight>
                <a:latin typeface="Calibri"/>
                <a:cs typeface="Calibri"/>
              </a:rPr>
              <a:t> </a:t>
            </a:r>
            <a:r>
              <a:rPr sz="1600" dirty="0">
                <a:highlight>
                  <a:srgbClr val="C0C0C0"/>
                </a:highlight>
                <a:latin typeface="Calibri"/>
                <a:cs typeface="Calibri"/>
              </a:rPr>
              <a:t>task</a:t>
            </a:r>
            <a:r>
              <a:rPr sz="1600" spc="-25" dirty="0">
                <a:highlight>
                  <a:srgbClr val="C0C0C0"/>
                </a:highlight>
                <a:latin typeface="Calibri"/>
                <a:cs typeface="Calibri"/>
              </a:rPr>
              <a:t> </a:t>
            </a:r>
            <a:r>
              <a:rPr sz="1600" spc="-10" dirty="0">
                <a:highlight>
                  <a:srgbClr val="C0C0C0"/>
                </a:highlight>
                <a:latin typeface="Calibri"/>
                <a:cs typeface="Calibri"/>
              </a:rPr>
              <a:t>button</a:t>
            </a:r>
            <a:endParaRPr sz="1600" dirty="0">
              <a:highlight>
                <a:srgbClr val="C0C0C0"/>
              </a:highlight>
              <a:latin typeface="Calibri"/>
              <a:cs typeface="Calibri"/>
            </a:endParaRPr>
          </a:p>
          <a:p>
            <a:pPr marL="12700" marR="1851025">
              <a:lnSpc>
                <a:spcPct val="157900"/>
              </a:lnSpc>
              <a:spcBef>
                <a:spcPts val="30"/>
              </a:spcBef>
            </a:pPr>
            <a:r>
              <a:rPr sz="1400" spc="-20" dirty="0">
                <a:latin typeface="Calibri"/>
                <a:cs typeface="Calibri"/>
              </a:rPr>
              <a:t>Validate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fields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and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add</a:t>
            </a:r>
            <a:r>
              <a:rPr sz="1400" spc="-4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task. </a:t>
            </a:r>
            <a:r>
              <a:rPr sz="1400" dirty="0">
                <a:latin typeface="Calibri"/>
                <a:cs typeface="Calibri"/>
              </a:rPr>
              <a:t>What</a:t>
            </a:r>
            <a:r>
              <a:rPr sz="1400" spc="-7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happens</a:t>
            </a:r>
            <a:r>
              <a:rPr sz="1400" spc="-6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inside:</a:t>
            </a:r>
            <a:endParaRPr sz="14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960"/>
              </a:spcBef>
            </a:pPr>
            <a:r>
              <a:rPr sz="1400" spc="-20" dirty="0">
                <a:latin typeface="Calibri"/>
                <a:cs typeface="Calibri"/>
              </a:rPr>
              <a:t>Validate</a:t>
            </a:r>
            <a:r>
              <a:rPr sz="1400" spc="-4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fields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using</a:t>
            </a:r>
            <a:r>
              <a:rPr sz="1400" spc="-4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_formKey.</a:t>
            </a:r>
            <a:endParaRPr sz="1400" dirty="0">
              <a:latin typeface="Calibri"/>
              <a:cs typeface="Calibri"/>
            </a:endParaRPr>
          </a:p>
          <a:p>
            <a:pPr marL="12700" marR="5080">
              <a:lnSpc>
                <a:spcPts val="2650"/>
              </a:lnSpc>
              <a:spcBef>
                <a:spcPts val="95"/>
              </a:spcBef>
            </a:pPr>
            <a:r>
              <a:rPr sz="1400" dirty="0">
                <a:latin typeface="Calibri"/>
                <a:cs typeface="Calibri"/>
              </a:rPr>
              <a:t>Call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spc="-25" dirty="0">
                <a:latin typeface="Calibri"/>
                <a:cs typeface="Calibri"/>
              </a:rPr>
              <a:t>createTask </a:t>
            </a:r>
            <a:r>
              <a:rPr sz="1400" dirty="0">
                <a:latin typeface="Calibri"/>
                <a:cs typeface="Calibri"/>
              </a:rPr>
              <a:t>from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TaskService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to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create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new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task. </a:t>
            </a:r>
            <a:r>
              <a:rPr sz="1400" dirty="0">
                <a:latin typeface="Calibri"/>
                <a:cs typeface="Calibri"/>
              </a:rPr>
              <a:t>Clear</a:t>
            </a:r>
            <a:r>
              <a:rPr sz="1400" spc="-5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fields</a:t>
            </a:r>
            <a:r>
              <a:rPr sz="1400" spc="-5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after</a:t>
            </a:r>
            <a:r>
              <a:rPr sz="1400" spc="-5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adding</a:t>
            </a:r>
            <a:r>
              <a:rPr sz="1400" spc="-55" dirty="0">
                <a:latin typeface="Calibri"/>
                <a:cs typeface="Calibri"/>
              </a:rPr>
              <a:t> </a:t>
            </a:r>
            <a:r>
              <a:rPr sz="1400" spc="-20" dirty="0">
                <a:latin typeface="Calibri"/>
                <a:cs typeface="Calibri"/>
              </a:rPr>
              <a:t>task</a:t>
            </a:r>
            <a:endParaRPr sz="1400" dirty="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14400" y="2962782"/>
            <a:ext cx="5943600" cy="499618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A7E1DF-B136-4A69-8A46-31414E1EAD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9800" y="838200"/>
            <a:ext cx="2988817" cy="574040"/>
          </a:xfrm>
        </p:spPr>
        <p:txBody>
          <a:bodyPr/>
          <a:lstStyle/>
          <a:p>
            <a:r>
              <a:rPr lang="en-US" dirty="0"/>
              <a:t>Project Video </a:t>
            </a:r>
          </a:p>
        </p:txBody>
      </p:sp>
      <p:pic>
        <p:nvPicPr>
          <p:cNvPr id="3" name="WhatsApp Video 2024-12-27 at 01.04.58_0db282ea">
            <a:hlinkClick r:id="" action="ppaction://media"/>
            <a:extLst>
              <a:ext uri="{FF2B5EF4-FFF2-40B4-BE49-F238E27FC236}">
                <a16:creationId xmlns:a16="http://schemas.microsoft.com/office/drawing/2014/main" id="{1EA7DD41-2E24-4F7B-814D-37587D7C91D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55638" y="3260725"/>
            <a:ext cx="6461125" cy="3535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444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57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4704" y="914349"/>
            <a:ext cx="1210310" cy="433705"/>
          </a:xfrm>
          <a:prstGeom prst="rect">
            <a:avLst/>
          </a:prstGeom>
          <a:solidFill>
            <a:srgbClr val="D2D2D2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215"/>
              </a:lnSpc>
            </a:pPr>
            <a:r>
              <a:rPr sz="2800" b="0" spc="-35" dirty="0">
                <a:latin typeface="Calibri"/>
                <a:cs typeface="Calibri"/>
              </a:rPr>
              <a:t>Task</a:t>
            </a:r>
            <a:r>
              <a:rPr sz="2800" b="0" spc="-100" dirty="0">
                <a:latin typeface="Calibri"/>
                <a:cs typeface="Calibri"/>
              </a:rPr>
              <a:t> </a:t>
            </a:r>
            <a:r>
              <a:rPr sz="2800" b="0" spc="-20" dirty="0">
                <a:latin typeface="Calibri"/>
                <a:cs typeface="Calibri"/>
              </a:rPr>
              <a:t>list: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78280" y="2482172"/>
            <a:ext cx="179705" cy="168317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902004" y="1437792"/>
            <a:ext cx="5909310" cy="26181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0000"/>
              </a:lnSpc>
              <a:spcBef>
                <a:spcPts val="100"/>
              </a:spcBef>
            </a:pPr>
            <a:r>
              <a:rPr sz="1600" dirty="0">
                <a:latin typeface="Calibri"/>
                <a:cs typeface="Calibri"/>
              </a:rPr>
              <a:t>The</a:t>
            </a:r>
            <a:r>
              <a:rPr sz="1600" spc="-4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above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code</a:t>
            </a:r>
            <a:r>
              <a:rPr sz="1600" spc="-4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is</a:t>
            </a:r>
            <a:r>
              <a:rPr sz="1600" spc="-2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a</a:t>
            </a:r>
            <a:r>
              <a:rPr sz="1600" spc="-40" dirty="0">
                <a:latin typeface="Calibri"/>
                <a:cs typeface="Calibri"/>
              </a:rPr>
              <a:t> </a:t>
            </a:r>
            <a:r>
              <a:rPr sz="1600" spc="-20" dirty="0">
                <a:latin typeface="Calibri"/>
                <a:cs typeface="Calibri"/>
              </a:rPr>
              <a:t>TaskList</a:t>
            </a:r>
            <a:r>
              <a:rPr sz="1600" spc="-3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widget</a:t>
            </a:r>
            <a:r>
              <a:rPr sz="1600" spc="-3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that</a:t>
            </a:r>
            <a:r>
              <a:rPr sz="1600" spc="-4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uses</a:t>
            </a:r>
            <a:r>
              <a:rPr sz="1600" spc="-4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ListView.builder</a:t>
            </a:r>
            <a:r>
              <a:rPr sz="1600" spc="-4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to</a:t>
            </a:r>
            <a:r>
              <a:rPr sz="1600" spc="-4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display </a:t>
            </a:r>
            <a:r>
              <a:rPr sz="1600" dirty="0">
                <a:latin typeface="Calibri"/>
                <a:cs typeface="Calibri"/>
              </a:rPr>
              <a:t>the</a:t>
            </a:r>
            <a:r>
              <a:rPr sz="1600" spc="-4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list</a:t>
            </a:r>
            <a:r>
              <a:rPr sz="1600" spc="-3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of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tasks</a:t>
            </a:r>
            <a:r>
              <a:rPr sz="1600" spc="-4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stored</a:t>
            </a:r>
            <a:r>
              <a:rPr sz="1600" spc="-4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inside</a:t>
            </a:r>
            <a:r>
              <a:rPr sz="1600" spc="-4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the</a:t>
            </a:r>
            <a:r>
              <a:rPr sz="1600" spc="-4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TaskService.</a:t>
            </a:r>
            <a:r>
              <a:rPr sz="1600" spc="-4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The</a:t>
            </a:r>
            <a:r>
              <a:rPr sz="1600" spc="-3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widget</a:t>
            </a:r>
            <a:r>
              <a:rPr sz="1600" spc="-4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relies</a:t>
            </a:r>
            <a:r>
              <a:rPr sz="1600" spc="-40" dirty="0">
                <a:latin typeface="Calibri"/>
                <a:cs typeface="Calibri"/>
              </a:rPr>
              <a:t> </a:t>
            </a:r>
            <a:r>
              <a:rPr sz="1600" spc="-25" dirty="0">
                <a:latin typeface="Calibri"/>
                <a:cs typeface="Calibri"/>
              </a:rPr>
              <a:t>on</a:t>
            </a:r>
            <a:endParaRPr sz="16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65"/>
              </a:spcBef>
            </a:pPr>
            <a:r>
              <a:rPr sz="1600" spc="-10" dirty="0">
                <a:latin typeface="Calibri"/>
                <a:cs typeface="Calibri"/>
              </a:rPr>
              <a:t>Provider</a:t>
            </a:r>
            <a:r>
              <a:rPr sz="1600" spc="-3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to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get</a:t>
            </a:r>
            <a:r>
              <a:rPr sz="1600" spc="-2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data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and</a:t>
            </a:r>
            <a:r>
              <a:rPr sz="1600" spc="-2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manage</a:t>
            </a:r>
            <a:r>
              <a:rPr sz="1600" spc="-3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state.</a:t>
            </a:r>
            <a:endParaRPr sz="1600" dirty="0">
              <a:latin typeface="Calibri"/>
              <a:cs typeface="Calibri"/>
            </a:endParaRPr>
          </a:p>
          <a:p>
            <a:pPr marL="804545">
              <a:lnSpc>
                <a:spcPct val="100000"/>
              </a:lnSpc>
              <a:spcBef>
                <a:spcPts val="1540"/>
              </a:spcBef>
            </a:pPr>
            <a:r>
              <a:rPr sz="1600" spc="-10" dirty="0">
                <a:highlight>
                  <a:srgbClr val="C0C0C0"/>
                </a:highlight>
                <a:latin typeface="Times New Roman"/>
                <a:cs typeface="Times New Roman"/>
              </a:rPr>
              <a:t>Provider</a:t>
            </a:r>
            <a:endParaRPr sz="1600" dirty="0">
              <a:highlight>
                <a:srgbClr val="C0C0C0"/>
              </a:highlight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340"/>
              </a:spcBef>
            </a:pPr>
            <a:r>
              <a:rPr sz="1400" spc="-10" dirty="0">
                <a:latin typeface="Times New Roman"/>
                <a:cs typeface="Times New Roman"/>
              </a:rPr>
              <a:t>context.watch&lt;TaskService&gt;().tasks:</a:t>
            </a:r>
            <a:endParaRPr sz="14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320"/>
              </a:spcBef>
            </a:pPr>
            <a:r>
              <a:rPr sz="1400" dirty="0">
                <a:latin typeface="Times New Roman"/>
                <a:cs typeface="Times New Roman"/>
              </a:rPr>
              <a:t>Gets</a:t>
            </a:r>
            <a:r>
              <a:rPr sz="1400" spc="-4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the</a:t>
            </a:r>
            <a:r>
              <a:rPr sz="1400" spc="-2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current</a:t>
            </a:r>
            <a:r>
              <a:rPr sz="1400" spc="-1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list</a:t>
            </a:r>
            <a:r>
              <a:rPr sz="1400" spc="-4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of</a:t>
            </a:r>
            <a:r>
              <a:rPr sz="1400" spc="-2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tasks</a:t>
            </a:r>
            <a:r>
              <a:rPr sz="1400" spc="-1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from</a:t>
            </a:r>
            <a:r>
              <a:rPr sz="1400" spc="-4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the</a:t>
            </a:r>
            <a:r>
              <a:rPr sz="1400" spc="-2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TaskService</a:t>
            </a:r>
            <a:r>
              <a:rPr sz="1400" spc="-2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class.</a:t>
            </a:r>
            <a:endParaRPr sz="1400" dirty="0">
              <a:latin typeface="Times New Roman"/>
              <a:cs typeface="Times New Roman"/>
            </a:endParaRPr>
          </a:p>
          <a:p>
            <a:pPr marL="12700" marR="293370">
              <a:lnSpc>
                <a:spcPts val="1610"/>
              </a:lnSpc>
              <a:spcBef>
                <a:spcPts val="1445"/>
              </a:spcBef>
            </a:pPr>
            <a:r>
              <a:rPr sz="1400" dirty="0">
                <a:latin typeface="Times New Roman"/>
                <a:cs typeface="Times New Roman"/>
              </a:rPr>
              <a:t>Tasks</a:t>
            </a:r>
            <a:r>
              <a:rPr sz="1400" spc="-2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are</a:t>
            </a:r>
            <a:r>
              <a:rPr sz="1400" spc="-2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automatically</a:t>
            </a:r>
            <a:r>
              <a:rPr sz="1400" spc="-3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updated</a:t>
            </a:r>
            <a:r>
              <a:rPr sz="1400" spc="-1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when</a:t>
            </a:r>
            <a:r>
              <a:rPr sz="1400" spc="-1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any</a:t>
            </a:r>
            <a:r>
              <a:rPr sz="1400" spc="-3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data</a:t>
            </a:r>
            <a:r>
              <a:rPr sz="1400" spc="-2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changes</a:t>
            </a:r>
            <a:r>
              <a:rPr sz="1400" spc="1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thanks</a:t>
            </a:r>
            <a:r>
              <a:rPr sz="1400" spc="-1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to</a:t>
            </a:r>
            <a:r>
              <a:rPr sz="1400" spc="-1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the</a:t>
            </a:r>
            <a:r>
              <a:rPr sz="1400" spc="-2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Provider mechanism.</a:t>
            </a:r>
            <a:endParaRPr sz="1400" dirty="0">
              <a:latin typeface="Times New Roman"/>
              <a:cs typeface="Times New Roman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78280" y="4849410"/>
            <a:ext cx="179705" cy="167724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902004" y="4802251"/>
            <a:ext cx="5774690" cy="8851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804545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highlight>
                  <a:srgbClr val="C0C0C0"/>
                </a:highlight>
                <a:latin typeface="Times New Roman"/>
                <a:cs typeface="Times New Roman"/>
              </a:rPr>
              <a:t>Display</a:t>
            </a:r>
            <a:r>
              <a:rPr sz="1600" spc="-30" dirty="0">
                <a:highlight>
                  <a:srgbClr val="C0C0C0"/>
                </a:highlight>
                <a:latin typeface="Times New Roman"/>
                <a:cs typeface="Times New Roman"/>
              </a:rPr>
              <a:t> </a:t>
            </a:r>
            <a:r>
              <a:rPr sz="1600" dirty="0">
                <a:highlight>
                  <a:srgbClr val="C0C0C0"/>
                </a:highlight>
                <a:latin typeface="Times New Roman"/>
                <a:cs typeface="Times New Roman"/>
              </a:rPr>
              <a:t>message</a:t>
            </a:r>
            <a:r>
              <a:rPr sz="1600" spc="-35" dirty="0">
                <a:highlight>
                  <a:srgbClr val="C0C0C0"/>
                </a:highlight>
                <a:latin typeface="Times New Roman"/>
                <a:cs typeface="Times New Roman"/>
              </a:rPr>
              <a:t> </a:t>
            </a:r>
            <a:r>
              <a:rPr sz="1600" dirty="0">
                <a:highlight>
                  <a:srgbClr val="C0C0C0"/>
                </a:highlight>
                <a:latin typeface="Times New Roman"/>
                <a:cs typeface="Times New Roman"/>
              </a:rPr>
              <a:t>if</a:t>
            </a:r>
            <a:r>
              <a:rPr sz="1600" spc="-20" dirty="0">
                <a:highlight>
                  <a:srgbClr val="C0C0C0"/>
                </a:highlight>
                <a:latin typeface="Times New Roman"/>
                <a:cs typeface="Times New Roman"/>
              </a:rPr>
              <a:t> </a:t>
            </a:r>
            <a:r>
              <a:rPr sz="1600" dirty="0">
                <a:highlight>
                  <a:srgbClr val="C0C0C0"/>
                </a:highlight>
                <a:latin typeface="Times New Roman"/>
                <a:cs typeface="Times New Roman"/>
              </a:rPr>
              <a:t>no</a:t>
            </a:r>
            <a:r>
              <a:rPr sz="1600" spc="-30" dirty="0">
                <a:highlight>
                  <a:srgbClr val="C0C0C0"/>
                </a:highlight>
                <a:latin typeface="Times New Roman"/>
                <a:cs typeface="Times New Roman"/>
              </a:rPr>
              <a:t> </a:t>
            </a:r>
            <a:r>
              <a:rPr sz="1600" dirty="0">
                <a:highlight>
                  <a:srgbClr val="C0C0C0"/>
                </a:highlight>
                <a:latin typeface="Times New Roman"/>
                <a:cs typeface="Times New Roman"/>
              </a:rPr>
              <a:t>tasks</a:t>
            </a:r>
            <a:r>
              <a:rPr sz="1600" spc="-40" dirty="0">
                <a:highlight>
                  <a:srgbClr val="C0C0C0"/>
                </a:highlight>
                <a:latin typeface="Times New Roman"/>
                <a:cs typeface="Times New Roman"/>
              </a:rPr>
              <a:t> </a:t>
            </a:r>
            <a:r>
              <a:rPr sz="1600" dirty="0">
                <a:highlight>
                  <a:srgbClr val="C0C0C0"/>
                </a:highlight>
                <a:latin typeface="Times New Roman"/>
                <a:cs typeface="Times New Roman"/>
              </a:rPr>
              <a:t>are</a:t>
            </a:r>
            <a:r>
              <a:rPr sz="1600" spc="-45" dirty="0">
                <a:highlight>
                  <a:srgbClr val="C0C0C0"/>
                </a:highlight>
                <a:latin typeface="Times New Roman"/>
                <a:cs typeface="Times New Roman"/>
              </a:rPr>
              <a:t> </a:t>
            </a:r>
            <a:r>
              <a:rPr sz="1600" spc="-10" dirty="0">
                <a:highlight>
                  <a:srgbClr val="C0C0C0"/>
                </a:highlight>
                <a:latin typeface="Times New Roman"/>
                <a:cs typeface="Times New Roman"/>
              </a:rPr>
              <a:t>available</a:t>
            </a:r>
            <a:endParaRPr sz="1600" dirty="0">
              <a:highlight>
                <a:srgbClr val="C0C0C0"/>
              </a:highlight>
              <a:latin typeface="Times New Roman"/>
              <a:cs typeface="Times New Roman"/>
            </a:endParaRPr>
          </a:p>
          <a:p>
            <a:pPr marL="12700" marR="5080">
              <a:lnSpc>
                <a:spcPts val="1789"/>
              </a:lnSpc>
              <a:spcBef>
                <a:spcPts val="1310"/>
              </a:spcBef>
            </a:pPr>
            <a:r>
              <a:rPr sz="1400" dirty="0">
                <a:latin typeface="Times New Roman"/>
                <a:cs typeface="Times New Roman"/>
              </a:rPr>
              <a:t>Checks</a:t>
            </a:r>
            <a:r>
              <a:rPr sz="1400" spc="-2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if</a:t>
            </a:r>
            <a:r>
              <a:rPr sz="1400" spc="-2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the</a:t>
            </a:r>
            <a:r>
              <a:rPr sz="1400" spc="-3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task</a:t>
            </a:r>
            <a:r>
              <a:rPr sz="1400" spc="-4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list</a:t>
            </a:r>
            <a:r>
              <a:rPr sz="1400" spc="-2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is</a:t>
            </a:r>
            <a:r>
              <a:rPr sz="1400" spc="-2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empty.</a:t>
            </a:r>
            <a:r>
              <a:rPr sz="1400" spc="-3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If</a:t>
            </a:r>
            <a:r>
              <a:rPr sz="1400" spc="-2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empty,</a:t>
            </a:r>
            <a:r>
              <a:rPr sz="1400" spc="-3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displays</a:t>
            </a:r>
            <a:r>
              <a:rPr sz="1400" spc="-1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an</a:t>
            </a:r>
            <a:r>
              <a:rPr sz="1400" spc="-2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alert</a:t>
            </a:r>
            <a:r>
              <a:rPr sz="1400" spc="-2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message</a:t>
            </a:r>
            <a:r>
              <a:rPr sz="1400" spc="-2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in</a:t>
            </a:r>
            <a:r>
              <a:rPr sz="1400" spc="-2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the</a:t>
            </a:r>
            <a:r>
              <a:rPr sz="1400" spc="-2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middle </a:t>
            </a:r>
            <a:r>
              <a:rPr sz="1400" dirty="0">
                <a:latin typeface="Times New Roman"/>
                <a:cs typeface="Times New Roman"/>
              </a:rPr>
              <a:t>of</a:t>
            </a:r>
            <a:r>
              <a:rPr sz="1400" spc="-2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the</a:t>
            </a:r>
            <a:r>
              <a:rPr sz="1400" spc="-3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screen</a:t>
            </a:r>
            <a:r>
              <a:rPr sz="1400" spc="-1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using</a:t>
            </a:r>
            <a:r>
              <a:rPr sz="1400" spc="-2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Center</a:t>
            </a:r>
            <a:r>
              <a:rPr sz="1600" spc="-10" dirty="0">
                <a:latin typeface="Times New Roman"/>
                <a:cs typeface="Times New Roman"/>
              </a:rPr>
              <a:t>.</a:t>
            </a:r>
            <a:endParaRPr sz="1600" dirty="0">
              <a:latin typeface="Times New Roman"/>
              <a:cs typeface="Times New Roman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14400" y="4227957"/>
            <a:ext cx="4312920" cy="42672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14400" y="5859907"/>
            <a:ext cx="3566160" cy="1424939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78280" y="930825"/>
            <a:ext cx="179705" cy="167724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02004" y="883665"/>
            <a:ext cx="5179060" cy="16217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94945" algn="ctr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highlight>
                  <a:srgbClr val="C0C0C0"/>
                </a:highlight>
                <a:latin typeface="Times New Roman"/>
                <a:cs typeface="Times New Roman"/>
              </a:rPr>
              <a:t>Use</a:t>
            </a:r>
            <a:r>
              <a:rPr sz="1600" spc="-20" dirty="0">
                <a:highlight>
                  <a:srgbClr val="C0C0C0"/>
                </a:highlight>
                <a:latin typeface="Times New Roman"/>
                <a:cs typeface="Times New Roman"/>
              </a:rPr>
              <a:t> </a:t>
            </a:r>
            <a:r>
              <a:rPr sz="1600" spc="-10" dirty="0">
                <a:highlight>
                  <a:srgbClr val="C0C0C0"/>
                </a:highlight>
                <a:latin typeface="Times New Roman"/>
                <a:cs typeface="Times New Roman"/>
              </a:rPr>
              <a:t>ListView.builder</a:t>
            </a:r>
            <a:r>
              <a:rPr sz="1600" spc="-20" dirty="0">
                <a:highlight>
                  <a:srgbClr val="C0C0C0"/>
                </a:highlight>
                <a:latin typeface="Times New Roman"/>
                <a:cs typeface="Times New Roman"/>
              </a:rPr>
              <a:t> </a:t>
            </a:r>
            <a:r>
              <a:rPr sz="1600" dirty="0">
                <a:highlight>
                  <a:srgbClr val="C0C0C0"/>
                </a:highlight>
                <a:latin typeface="Times New Roman"/>
                <a:cs typeface="Times New Roman"/>
              </a:rPr>
              <a:t>to</a:t>
            </a:r>
            <a:r>
              <a:rPr sz="1600" spc="-10" dirty="0">
                <a:highlight>
                  <a:srgbClr val="C0C0C0"/>
                </a:highlight>
                <a:latin typeface="Times New Roman"/>
                <a:cs typeface="Times New Roman"/>
              </a:rPr>
              <a:t> </a:t>
            </a:r>
            <a:r>
              <a:rPr sz="1600" dirty="0">
                <a:highlight>
                  <a:srgbClr val="C0C0C0"/>
                </a:highlight>
                <a:latin typeface="Times New Roman"/>
                <a:cs typeface="Times New Roman"/>
              </a:rPr>
              <a:t>display</a:t>
            </a:r>
            <a:r>
              <a:rPr sz="1600" spc="-25" dirty="0">
                <a:highlight>
                  <a:srgbClr val="C0C0C0"/>
                </a:highlight>
                <a:latin typeface="Times New Roman"/>
                <a:cs typeface="Times New Roman"/>
              </a:rPr>
              <a:t> </a:t>
            </a:r>
            <a:r>
              <a:rPr sz="1600" dirty="0">
                <a:highlight>
                  <a:srgbClr val="C0C0C0"/>
                </a:highlight>
                <a:latin typeface="Times New Roman"/>
                <a:cs typeface="Times New Roman"/>
              </a:rPr>
              <a:t>a</a:t>
            </a:r>
            <a:r>
              <a:rPr sz="1600" spc="-5" dirty="0">
                <a:highlight>
                  <a:srgbClr val="C0C0C0"/>
                </a:highlight>
                <a:latin typeface="Times New Roman"/>
                <a:cs typeface="Times New Roman"/>
              </a:rPr>
              <a:t> </a:t>
            </a:r>
            <a:r>
              <a:rPr sz="1600" dirty="0">
                <a:highlight>
                  <a:srgbClr val="C0C0C0"/>
                </a:highlight>
                <a:latin typeface="Times New Roman"/>
                <a:cs typeface="Times New Roman"/>
              </a:rPr>
              <a:t>list of</a:t>
            </a:r>
            <a:r>
              <a:rPr sz="1600" spc="-10" dirty="0">
                <a:highlight>
                  <a:srgbClr val="C0C0C0"/>
                </a:highlight>
                <a:latin typeface="Times New Roman"/>
                <a:cs typeface="Times New Roman"/>
              </a:rPr>
              <a:t> tasks.</a:t>
            </a:r>
            <a:endParaRPr sz="1600" dirty="0">
              <a:highlight>
                <a:srgbClr val="C0C0C0"/>
              </a:highlight>
              <a:latin typeface="Times New Roman"/>
              <a:cs typeface="Times New Roman"/>
            </a:endParaRPr>
          </a:p>
          <a:p>
            <a:pPr marL="12700" marR="5080">
              <a:lnSpc>
                <a:spcPts val="1610"/>
              </a:lnSpc>
              <a:spcBef>
                <a:spcPts val="1450"/>
              </a:spcBef>
            </a:pPr>
            <a:r>
              <a:rPr sz="1400" spc="-10" dirty="0">
                <a:latin typeface="Times New Roman"/>
                <a:cs typeface="Times New Roman"/>
              </a:rPr>
              <a:t>ListView.builder: </a:t>
            </a:r>
            <a:r>
              <a:rPr sz="1400" dirty="0">
                <a:latin typeface="Times New Roman"/>
                <a:cs typeface="Times New Roman"/>
              </a:rPr>
              <a:t>Used</a:t>
            </a:r>
            <a:r>
              <a:rPr sz="1400" spc="-1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to</a:t>
            </a:r>
            <a:r>
              <a:rPr sz="1400" spc="-1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create</a:t>
            </a:r>
            <a:r>
              <a:rPr sz="1400" spc="-1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a</a:t>
            </a:r>
            <a:r>
              <a:rPr sz="1400" spc="-3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scrollable</a:t>
            </a:r>
            <a:r>
              <a:rPr sz="1400" spc="-1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list</a:t>
            </a:r>
            <a:r>
              <a:rPr sz="1400" spc="-1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of</a:t>
            </a:r>
            <a:r>
              <a:rPr sz="1400" spc="-1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items</a:t>
            </a:r>
            <a:r>
              <a:rPr sz="1400" spc="-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(tasks)</a:t>
            </a:r>
            <a:r>
              <a:rPr sz="1400" spc="-3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that</a:t>
            </a:r>
            <a:r>
              <a:rPr sz="1400" spc="-10" dirty="0">
                <a:latin typeface="Times New Roman"/>
                <a:cs typeface="Times New Roman"/>
              </a:rPr>
              <a:t> </a:t>
            </a:r>
            <a:r>
              <a:rPr sz="1400" spc="-25" dirty="0">
                <a:latin typeface="Times New Roman"/>
                <a:cs typeface="Times New Roman"/>
              </a:rPr>
              <a:t>are </a:t>
            </a:r>
            <a:r>
              <a:rPr sz="1400" spc="-10" dirty="0">
                <a:latin typeface="Times New Roman"/>
                <a:cs typeface="Times New Roman"/>
              </a:rPr>
              <a:t>dynamically</a:t>
            </a:r>
            <a:r>
              <a:rPr sz="1400" spc="2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generated.</a:t>
            </a:r>
            <a:endParaRPr sz="1400" dirty="0">
              <a:latin typeface="Times New Roman"/>
              <a:cs typeface="Times New Roman"/>
            </a:endParaRPr>
          </a:p>
          <a:p>
            <a:pPr marL="12700" marR="187325">
              <a:lnSpc>
                <a:spcPts val="3010"/>
              </a:lnSpc>
              <a:spcBef>
                <a:spcPts val="80"/>
              </a:spcBef>
            </a:pPr>
            <a:r>
              <a:rPr sz="1400" dirty="0">
                <a:latin typeface="Times New Roman"/>
                <a:cs typeface="Times New Roman"/>
              </a:rPr>
              <a:t>itemCount:</a:t>
            </a:r>
            <a:r>
              <a:rPr sz="1400" spc="-1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Number</a:t>
            </a:r>
            <a:r>
              <a:rPr sz="1400" spc="-2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of</a:t>
            </a:r>
            <a:r>
              <a:rPr sz="1400" spc="-2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items</a:t>
            </a:r>
            <a:r>
              <a:rPr sz="1400" spc="-1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in</a:t>
            </a:r>
            <a:r>
              <a:rPr sz="1400" spc="-1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the</a:t>
            </a:r>
            <a:r>
              <a:rPr sz="1400" spc="-3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list</a:t>
            </a:r>
            <a:r>
              <a:rPr sz="1400" spc="-1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(equal</a:t>
            </a:r>
            <a:r>
              <a:rPr sz="1400" spc="-3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to</a:t>
            </a:r>
            <a:r>
              <a:rPr sz="1400" spc="-1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the</a:t>
            </a:r>
            <a:r>
              <a:rPr sz="1400" spc="-1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number</a:t>
            </a:r>
            <a:r>
              <a:rPr sz="1400" spc="-2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of</a:t>
            </a:r>
            <a:r>
              <a:rPr sz="1400" spc="-2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tasks). </a:t>
            </a:r>
            <a:r>
              <a:rPr sz="1400" dirty="0">
                <a:latin typeface="Times New Roman"/>
                <a:cs typeface="Times New Roman"/>
              </a:rPr>
              <a:t>itemBuilder:</a:t>
            </a:r>
            <a:r>
              <a:rPr sz="1400" spc="-2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Implemented</a:t>
            </a:r>
            <a:r>
              <a:rPr sz="1400" spc="-3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to</a:t>
            </a:r>
            <a:r>
              <a:rPr sz="1400" spc="-2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create</a:t>
            </a:r>
            <a:r>
              <a:rPr sz="1400" spc="-2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a</a:t>
            </a:r>
            <a:r>
              <a:rPr sz="1400" spc="-3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UI</a:t>
            </a:r>
            <a:r>
              <a:rPr sz="1400" spc="-2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element</a:t>
            </a:r>
            <a:r>
              <a:rPr sz="1400" spc="-2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for</a:t>
            </a:r>
            <a:r>
              <a:rPr sz="1400" spc="-2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each</a:t>
            </a:r>
            <a:r>
              <a:rPr sz="1400" spc="-3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task.</a:t>
            </a:r>
            <a:endParaRPr sz="1400" dirty="0">
              <a:latin typeface="Times New Roman"/>
              <a:cs typeface="Times New Roman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78280" y="3691170"/>
            <a:ext cx="179705" cy="167724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902004" y="3644011"/>
            <a:ext cx="4608830" cy="9753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804545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highlight>
                  <a:srgbClr val="C0C0C0"/>
                </a:highlight>
                <a:latin typeface="Times New Roman"/>
                <a:cs typeface="Times New Roman"/>
              </a:rPr>
              <a:t>Design</a:t>
            </a:r>
            <a:r>
              <a:rPr sz="1600" spc="-35" dirty="0">
                <a:highlight>
                  <a:srgbClr val="C0C0C0"/>
                </a:highlight>
                <a:latin typeface="Times New Roman"/>
                <a:cs typeface="Times New Roman"/>
              </a:rPr>
              <a:t> </a:t>
            </a:r>
            <a:r>
              <a:rPr sz="1600" dirty="0">
                <a:highlight>
                  <a:srgbClr val="C0C0C0"/>
                </a:highlight>
                <a:latin typeface="Times New Roman"/>
                <a:cs typeface="Times New Roman"/>
              </a:rPr>
              <a:t>each</a:t>
            </a:r>
            <a:r>
              <a:rPr sz="1600" spc="-30" dirty="0">
                <a:highlight>
                  <a:srgbClr val="C0C0C0"/>
                </a:highlight>
                <a:latin typeface="Times New Roman"/>
                <a:cs typeface="Times New Roman"/>
              </a:rPr>
              <a:t> </a:t>
            </a:r>
            <a:r>
              <a:rPr sz="1600" dirty="0">
                <a:highlight>
                  <a:srgbClr val="C0C0C0"/>
                </a:highlight>
                <a:latin typeface="Times New Roman"/>
                <a:cs typeface="Times New Roman"/>
              </a:rPr>
              <a:t>item</a:t>
            </a:r>
            <a:r>
              <a:rPr sz="1600" spc="-45" dirty="0">
                <a:highlight>
                  <a:srgbClr val="C0C0C0"/>
                </a:highlight>
                <a:latin typeface="Times New Roman"/>
                <a:cs typeface="Times New Roman"/>
              </a:rPr>
              <a:t> </a:t>
            </a:r>
            <a:r>
              <a:rPr sz="1600" dirty="0">
                <a:highlight>
                  <a:srgbClr val="C0C0C0"/>
                </a:highlight>
                <a:latin typeface="Times New Roman"/>
                <a:cs typeface="Times New Roman"/>
              </a:rPr>
              <a:t>in</a:t>
            </a:r>
            <a:r>
              <a:rPr sz="1600" spc="-25" dirty="0">
                <a:highlight>
                  <a:srgbClr val="C0C0C0"/>
                </a:highlight>
                <a:latin typeface="Times New Roman"/>
                <a:cs typeface="Times New Roman"/>
              </a:rPr>
              <a:t> </a:t>
            </a:r>
            <a:r>
              <a:rPr sz="1600" dirty="0">
                <a:highlight>
                  <a:srgbClr val="C0C0C0"/>
                </a:highlight>
                <a:latin typeface="Times New Roman"/>
                <a:cs typeface="Times New Roman"/>
              </a:rPr>
              <a:t>the</a:t>
            </a:r>
            <a:r>
              <a:rPr sz="1600" spc="-35" dirty="0">
                <a:highlight>
                  <a:srgbClr val="C0C0C0"/>
                </a:highlight>
                <a:latin typeface="Times New Roman"/>
                <a:cs typeface="Times New Roman"/>
              </a:rPr>
              <a:t> </a:t>
            </a:r>
            <a:r>
              <a:rPr sz="1600" dirty="0">
                <a:highlight>
                  <a:srgbClr val="C0C0C0"/>
                </a:highlight>
                <a:latin typeface="Times New Roman"/>
                <a:cs typeface="Times New Roman"/>
              </a:rPr>
              <a:t>list</a:t>
            </a:r>
            <a:r>
              <a:rPr sz="1600" spc="-35" dirty="0">
                <a:highlight>
                  <a:srgbClr val="C0C0C0"/>
                </a:highlight>
                <a:latin typeface="Times New Roman"/>
                <a:cs typeface="Times New Roman"/>
              </a:rPr>
              <a:t> </a:t>
            </a:r>
            <a:r>
              <a:rPr sz="1600" dirty="0">
                <a:highlight>
                  <a:srgbClr val="C0C0C0"/>
                </a:highlight>
                <a:latin typeface="Times New Roman"/>
                <a:cs typeface="Times New Roman"/>
              </a:rPr>
              <a:t>using</a:t>
            </a:r>
            <a:r>
              <a:rPr sz="1600" spc="-30" dirty="0">
                <a:highlight>
                  <a:srgbClr val="C0C0C0"/>
                </a:highlight>
                <a:latin typeface="Times New Roman"/>
                <a:cs typeface="Times New Roman"/>
              </a:rPr>
              <a:t> </a:t>
            </a:r>
            <a:r>
              <a:rPr sz="1600" spc="-10" dirty="0">
                <a:highlight>
                  <a:srgbClr val="C0C0C0"/>
                </a:highlight>
                <a:latin typeface="Times New Roman"/>
                <a:cs typeface="Times New Roman"/>
              </a:rPr>
              <a:t>Card.</a:t>
            </a:r>
            <a:endParaRPr sz="1600" dirty="0">
              <a:highlight>
                <a:srgbClr val="C0C0C0"/>
              </a:highlight>
              <a:latin typeface="Times New Roman"/>
              <a:cs typeface="Times New Roman"/>
            </a:endParaRPr>
          </a:p>
          <a:p>
            <a:pPr marL="12700" marR="5080">
              <a:lnSpc>
                <a:spcPct val="179300"/>
              </a:lnSpc>
              <a:spcBef>
                <a:spcPts val="5"/>
              </a:spcBef>
            </a:pPr>
            <a:r>
              <a:rPr sz="1400" dirty="0">
                <a:latin typeface="Times New Roman"/>
                <a:cs typeface="Times New Roman"/>
              </a:rPr>
              <a:t>UI</a:t>
            </a:r>
            <a:r>
              <a:rPr sz="1400" spc="-3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element</a:t>
            </a:r>
            <a:r>
              <a:rPr sz="1400" spc="-2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to</a:t>
            </a:r>
            <a:r>
              <a:rPr sz="1400" spc="-2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design</a:t>
            </a:r>
            <a:r>
              <a:rPr sz="1400" spc="-4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each</a:t>
            </a:r>
            <a:r>
              <a:rPr sz="1400" spc="-4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task</a:t>
            </a:r>
            <a:r>
              <a:rPr sz="1400" spc="-4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using</a:t>
            </a:r>
            <a:r>
              <a:rPr sz="1400" spc="-4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shadow</a:t>
            </a:r>
            <a:r>
              <a:rPr sz="1400" spc="-3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and</a:t>
            </a:r>
            <a:r>
              <a:rPr sz="1400" spc="-3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spacing</a:t>
            </a:r>
            <a:r>
              <a:rPr sz="1400" spc="-2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effect. </a:t>
            </a:r>
            <a:r>
              <a:rPr sz="1400" dirty="0">
                <a:latin typeface="Times New Roman"/>
                <a:cs typeface="Times New Roman"/>
              </a:rPr>
              <a:t>Spacing</a:t>
            </a:r>
            <a:r>
              <a:rPr sz="1400" spc="-6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is</a:t>
            </a:r>
            <a:r>
              <a:rPr sz="1400" spc="-3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customized</a:t>
            </a:r>
            <a:r>
              <a:rPr sz="1400" spc="-4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using</a:t>
            </a:r>
            <a:r>
              <a:rPr sz="1400" spc="-3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margin.</a:t>
            </a:r>
            <a:endParaRPr sz="1400" dirty="0">
              <a:latin typeface="Times New Roman"/>
              <a:cs typeface="Times New Roman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14400" y="2677667"/>
            <a:ext cx="3070860" cy="81470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14400" y="4850003"/>
            <a:ext cx="5478780" cy="57912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78280" y="930825"/>
            <a:ext cx="179705" cy="167724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02004" y="883665"/>
            <a:ext cx="5946140" cy="35331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804545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highlight>
                  <a:srgbClr val="C0C0C0"/>
                </a:highlight>
                <a:latin typeface="Times New Roman"/>
                <a:cs typeface="Times New Roman"/>
              </a:rPr>
              <a:t>Task</a:t>
            </a:r>
            <a:r>
              <a:rPr sz="1600" spc="-40" dirty="0">
                <a:highlight>
                  <a:srgbClr val="C0C0C0"/>
                </a:highlight>
                <a:latin typeface="Times New Roman"/>
                <a:cs typeface="Times New Roman"/>
              </a:rPr>
              <a:t> </a:t>
            </a:r>
            <a:r>
              <a:rPr sz="1600" dirty="0">
                <a:highlight>
                  <a:srgbClr val="C0C0C0"/>
                </a:highlight>
                <a:latin typeface="Times New Roman"/>
                <a:cs typeface="Times New Roman"/>
              </a:rPr>
              <a:t>content</a:t>
            </a:r>
            <a:r>
              <a:rPr sz="1600" spc="-45" dirty="0">
                <a:highlight>
                  <a:srgbClr val="C0C0C0"/>
                </a:highlight>
                <a:latin typeface="Times New Roman"/>
                <a:cs typeface="Times New Roman"/>
              </a:rPr>
              <a:t> </a:t>
            </a:r>
            <a:r>
              <a:rPr sz="1600" dirty="0">
                <a:highlight>
                  <a:srgbClr val="C0C0C0"/>
                </a:highlight>
                <a:latin typeface="Times New Roman"/>
                <a:cs typeface="Times New Roman"/>
              </a:rPr>
              <a:t>inside</a:t>
            </a:r>
            <a:r>
              <a:rPr sz="1600" spc="-45" dirty="0">
                <a:highlight>
                  <a:srgbClr val="C0C0C0"/>
                </a:highlight>
                <a:latin typeface="Times New Roman"/>
                <a:cs typeface="Times New Roman"/>
              </a:rPr>
              <a:t> </a:t>
            </a:r>
            <a:r>
              <a:rPr sz="1600" spc="-10" dirty="0">
                <a:highlight>
                  <a:srgbClr val="C0C0C0"/>
                </a:highlight>
                <a:latin typeface="Times New Roman"/>
                <a:cs typeface="Times New Roman"/>
              </a:rPr>
              <a:t>ListTile</a:t>
            </a:r>
            <a:endParaRPr sz="1600" dirty="0">
              <a:highlight>
                <a:srgbClr val="C0C0C0"/>
              </a:highlight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340"/>
              </a:spcBef>
            </a:pPr>
            <a:r>
              <a:rPr sz="1400" dirty="0">
                <a:latin typeface="Times New Roman"/>
                <a:cs typeface="Times New Roman"/>
              </a:rPr>
              <a:t>Displays</a:t>
            </a:r>
            <a:r>
              <a:rPr sz="1400" spc="-2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the</a:t>
            </a:r>
            <a:r>
              <a:rPr sz="1400" spc="-2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title</a:t>
            </a:r>
            <a:r>
              <a:rPr sz="1400" spc="-3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of</a:t>
            </a:r>
            <a:r>
              <a:rPr sz="1400" spc="-2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the</a:t>
            </a:r>
            <a:r>
              <a:rPr sz="1400" spc="-25" dirty="0">
                <a:latin typeface="Times New Roman"/>
                <a:cs typeface="Times New Roman"/>
              </a:rPr>
              <a:t> </a:t>
            </a:r>
            <a:r>
              <a:rPr sz="1400" spc="-20" dirty="0">
                <a:latin typeface="Times New Roman"/>
                <a:cs typeface="Times New Roman"/>
              </a:rPr>
              <a:t>task.</a:t>
            </a:r>
            <a:endParaRPr sz="14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330"/>
              </a:spcBef>
            </a:pPr>
            <a:r>
              <a:rPr sz="1400" dirty="0">
                <a:latin typeface="Times New Roman"/>
                <a:cs typeface="Times New Roman"/>
              </a:rPr>
              <a:t>If</a:t>
            </a:r>
            <a:r>
              <a:rPr sz="1400" spc="-2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the</a:t>
            </a:r>
            <a:r>
              <a:rPr sz="1400" spc="-2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task</a:t>
            </a:r>
            <a:r>
              <a:rPr sz="1400" spc="-3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is</a:t>
            </a:r>
            <a:r>
              <a:rPr sz="1400" spc="-3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complete</a:t>
            </a:r>
            <a:r>
              <a:rPr sz="1400" spc="-1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(isCompleted)</a:t>
            </a:r>
            <a:r>
              <a:rPr sz="1400" spc="-2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the</a:t>
            </a:r>
            <a:r>
              <a:rPr sz="1400" spc="-2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title</a:t>
            </a:r>
            <a:r>
              <a:rPr sz="1400" spc="-3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is</a:t>
            </a:r>
            <a:r>
              <a:rPr sz="1400" spc="-3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shown</a:t>
            </a:r>
            <a:r>
              <a:rPr sz="1400" spc="-1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with</a:t>
            </a:r>
            <a:r>
              <a:rPr sz="1400" spc="-1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a</a:t>
            </a:r>
            <a:r>
              <a:rPr sz="1400" spc="1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line</a:t>
            </a:r>
            <a:r>
              <a:rPr sz="1400" spc="-2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(strikethrough).</a:t>
            </a:r>
            <a:endParaRPr sz="1400" dirty="0">
              <a:latin typeface="Times New Roman"/>
              <a:cs typeface="Times New Roman"/>
            </a:endParaRPr>
          </a:p>
          <a:p>
            <a:pPr marL="12700" marR="92075">
              <a:lnSpc>
                <a:spcPts val="1610"/>
              </a:lnSpc>
              <a:spcBef>
                <a:spcPts val="1445"/>
              </a:spcBef>
            </a:pPr>
            <a:r>
              <a:rPr sz="1400" dirty="0">
                <a:latin typeface="Times New Roman"/>
                <a:cs typeface="Times New Roman"/>
              </a:rPr>
              <a:t>subtitle:</a:t>
            </a:r>
            <a:r>
              <a:rPr sz="1400" spc="-3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Displays</a:t>
            </a:r>
            <a:r>
              <a:rPr sz="1400" spc="-2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the</a:t>
            </a:r>
            <a:r>
              <a:rPr sz="1400" spc="-4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description</a:t>
            </a:r>
            <a:r>
              <a:rPr sz="1400" spc="-3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and</a:t>
            </a:r>
            <a:r>
              <a:rPr sz="1400" spc="-2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deadline</a:t>
            </a:r>
            <a:r>
              <a:rPr sz="1400" spc="-4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using</a:t>
            </a:r>
            <a:r>
              <a:rPr sz="1400" spc="-2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a</a:t>
            </a:r>
            <a:r>
              <a:rPr sz="1400" spc="-5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Column</a:t>
            </a:r>
            <a:r>
              <a:rPr sz="1400" spc="-3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to</a:t>
            </a:r>
            <a:r>
              <a:rPr sz="1400" spc="-2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display</a:t>
            </a:r>
            <a:r>
              <a:rPr sz="1400" spc="-5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the</a:t>
            </a:r>
            <a:r>
              <a:rPr sz="1400" spc="-3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texts vertically.</a:t>
            </a:r>
            <a:endParaRPr sz="14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290"/>
              </a:spcBef>
            </a:pPr>
            <a:r>
              <a:rPr sz="1400" dirty="0">
                <a:latin typeface="Times New Roman"/>
                <a:cs typeface="Times New Roman"/>
              </a:rPr>
              <a:t>trailing:</a:t>
            </a:r>
            <a:r>
              <a:rPr sz="1400" spc="-3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Contains</a:t>
            </a:r>
            <a:r>
              <a:rPr sz="1400" spc="-3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a</a:t>
            </a:r>
            <a:r>
              <a:rPr sz="1400" spc="-3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delete</a:t>
            </a:r>
            <a:r>
              <a:rPr sz="1400" spc="-3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button</a:t>
            </a:r>
            <a:r>
              <a:rPr sz="1400" spc="-2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(IconButton).</a:t>
            </a:r>
            <a:endParaRPr sz="1400" dirty="0">
              <a:latin typeface="Times New Roman"/>
              <a:cs typeface="Times New Roman"/>
            </a:endParaRPr>
          </a:p>
          <a:p>
            <a:pPr marL="12700" marR="5080">
              <a:lnSpc>
                <a:spcPts val="3010"/>
              </a:lnSpc>
              <a:spcBef>
                <a:spcPts val="315"/>
              </a:spcBef>
            </a:pPr>
            <a:r>
              <a:rPr sz="1400" dirty="0">
                <a:latin typeface="Times New Roman"/>
                <a:cs typeface="Times New Roman"/>
              </a:rPr>
              <a:t>When</a:t>
            </a:r>
            <a:r>
              <a:rPr sz="1400" spc="-2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pressed,</a:t>
            </a:r>
            <a:r>
              <a:rPr sz="1400" spc="-4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the</a:t>
            </a:r>
            <a:r>
              <a:rPr sz="1400" spc="-4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task</a:t>
            </a:r>
            <a:r>
              <a:rPr sz="1400" spc="-2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is</a:t>
            </a:r>
            <a:r>
              <a:rPr sz="1400" spc="-2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deleted</a:t>
            </a:r>
            <a:r>
              <a:rPr sz="1400" spc="-2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using</a:t>
            </a:r>
            <a:r>
              <a:rPr sz="1400" spc="-2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the</a:t>
            </a:r>
            <a:r>
              <a:rPr sz="1400" spc="-4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deleteTask</a:t>
            </a:r>
            <a:r>
              <a:rPr sz="1400" spc="-2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function</a:t>
            </a:r>
            <a:r>
              <a:rPr sz="1400" spc="-2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of</a:t>
            </a:r>
            <a:r>
              <a:rPr sz="1400" spc="-3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the</a:t>
            </a:r>
            <a:r>
              <a:rPr sz="1400" spc="-2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TaskService. </a:t>
            </a:r>
            <a:r>
              <a:rPr sz="1400" dirty="0">
                <a:latin typeface="Times New Roman"/>
                <a:cs typeface="Times New Roman"/>
              </a:rPr>
              <a:t>onTap:</a:t>
            </a:r>
            <a:r>
              <a:rPr sz="1400" spc="-2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Used</a:t>
            </a:r>
            <a:r>
              <a:rPr sz="1400" spc="-2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to</a:t>
            </a:r>
            <a:r>
              <a:rPr sz="1400" spc="-2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update</a:t>
            </a:r>
            <a:r>
              <a:rPr sz="1400" spc="-2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the</a:t>
            </a:r>
            <a:r>
              <a:rPr sz="1400" spc="-2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completion</a:t>
            </a:r>
            <a:r>
              <a:rPr sz="1400" spc="-4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status</a:t>
            </a:r>
            <a:r>
              <a:rPr sz="1400" spc="-3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of</a:t>
            </a:r>
            <a:r>
              <a:rPr sz="1400" spc="-2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the</a:t>
            </a:r>
            <a:r>
              <a:rPr sz="1400" spc="-4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task</a:t>
            </a:r>
            <a:r>
              <a:rPr sz="1400" spc="-1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(isCompleted).</a:t>
            </a:r>
            <a:endParaRPr sz="1400" dirty="0">
              <a:latin typeface="Times New Roman"/>
              <a:cs typeface="Times New Roman"/>
            </a:endParaRPr>
          </a:p>
          <a:p>
            <a:pPr marL="12700" marR="2888615">
              <a:lnSpc>
                <a:spcPts val="3010"/>
              </a:lnSpc>
            </a:pPr>
            <a:r>
              <a:rPr sz="1400" dirty="0">
                <a:latin typeface="Times New Roman"/>
                <a:cs typeface="Times New Roman"/>
              </a:rPr>
              <a:t>The</a:t>
            </a:r>
            <a:r>
              <a:rPr sz="1400" spc="-1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task</a:t>
            </a:r>
            <a:r>
              <a:rPr sz="1400" spc="-3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is</a:t>
            </a:r>
            <a:r>
              <a:rPr sz="1400" spc="-3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updated</a:t>
            </a:r>
            <a:r>
              <a:rPr sz="1400" spc="-1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by</a:t>
            </a:r>
            <a:r>
              <a:rPr sz="1400" spc="-2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calling</a:t>
            </a:r>
            <a:r>
              <a:rPr sz="1400" spc="-1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updateTask. </a:t>
            </a:r>
            <a:r>
              <a:rPr sz="1400" dirty="0">
                <a:latin typeface="Times New Roman"/>
                <a:cs typeface="Times New Roman"/>
              </a:rPr>
              <a:t>How</a:t>
            </a:r>
            <a:r>
              <a:rPr sz="1400" spc="-2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is</a:t>
            </a:r>
            <a:r>
              <a:rPr sz="1400" spc="-3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the</a:t>
            </a:r>
            <a:r>
              <a:rPr sz="1400" spc="-2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widget</a:t>
            </a:r>
            <a:r>
              <a:rPr sz="1400" spc="-15" dirty="0">
                <a:latin typeface="Times New Roman"/>
                <a:cs typeface="Times New Roman"/>
              </a:rPr>
              <a:t> </a:t>
            </a:r>
            <a:r>
              <a:rPr sz="1400" spc="-20" dirty="0">
                <a:latin typeface="Times New Roman"/>
                <a:cs typeface="Times New Roman"/>
              </a:rPr>
              <a:t>used?</a:t>
            </a:r>
            <a:endParaRPr sz="1400" dirty="0">
              <a:latin typeface="Times New Roman"/>
              <a:cs typeface="Times New Roman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14400" y="4588764"/>
            <a:ext cx="4137660" cy="386295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4704" y="914349"/>
            <a:ext cx="871855" cy="433705"/>
          </a:xfrm>
          <a:prstGeom prst="rect">
            <a:avLst/>
          </a:prstGeom>
          <a:solidFill>
            <a:srgbClr val="D2D2D2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215"/>
              </a:lnSpc>
            </a:pPr>
            <a:r>
              <a:rPr sz="2800" i="1" spc="-10" dirty="0">
                <a:latin typeface="Calibri"/>
                <a:cs typeface="Calibri"/>
              </a:rPr>
              <a:t>Main: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02004" y="1439316"/>
            <a:ext cx="5396230" cy="927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9400"/>
              </a:lnSpc>
              <a:spcBef>
                <a:spcPts val="100"/>
              </a:spcBef>
            </a:pPr>
            <a:r>
              <a:rPr sz="1600" dirty="0">
                <a:latin typeface="Calibri"/>
                <a:cs typeface="Calibri"/>
              </a:rPr>
              <a:t>at</a:t>
            </a:r>
            <a:r>
              <a:rPr sz="1600" spc="-5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first</a:t>
            </a:r>
            <a:r>
              <a:rPr sz="1600" spc="-5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this</a:t>
            </a:r>
            <a:r>
              <a:rPr sz="1600" spc="-5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code</a:t>
            </a:r>
            <a:r>
              <a:rPr sz="1600" spc="-5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responsible</a:t>
            </a:r>
            <a:r>
              <a:rPr sz="1600" spc="-5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for</a:t>
            </a:r>
            <a:r>
              <a:rPr sz="1600" spc="-6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Application</a:t>
            </a:r>
            <a:r>
              <a:rPr sz="1600" spc="-5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setup</a:t>
            </a:r>
            <a:r>
              <a:rPr sz="1600" spc="-5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Integrates</a:t>
            </a:r>
            <a:r>
              <a:rPr sz="1600" spc="-55" dirty="0">
                <a:latin typeface="Calibri"/>
                <a:cs typeface="Calibri"/>
              </a:rPr>
              <a:t> </a:t>
            </a:r>
            <a:r>
              <a:rPr sz="1600" spc="-20" dirty="0">
                <a:latin typeface="Calibri"/>
                <a:cs typeface="Calibri"/>
              </a:rPr>
              <a:t>with </a:t>
            </a:r>
            <a:r>
              <a:rPr sz="1600" dirty="0">
                <a:latin typeface="Calibri"/>
                <a:cs typeface="Calibri"/>
              </a:rPr>
              <a:t>Firebase,</a:t>
            </a:r>
            <a:r>
              <a:rPr sz="1600" spc="-4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handle</a:t>
            </a:r>
            <a:r>
              <a:rPr sz="1600" spc="-4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login</a:t>
            </a:r>
            <a:r>
              <a:rPr sz="1600" spc="-4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and</a:t>
            </a:r>
            <a:r>
              <a:rPr sz="1600" spc="-4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screen</a:t>
            </a:r>
            <a:r>
              <a:rPr sz="1600" spc="-4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transitions</a:t>
            </a:r>
            <a:endParaRPr sz="16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985"/>
              </a:spcBef>
            </a:pPr>
            <a:r>
              <a:rPr sz="1600" b="1" dirty="0">
                <a:solidFill>
                  <a:srgbClr val="3A3838"/>
                </a:solidFill>
                <a:latin typeface="Calibri"/>
                <a:cs typeface="Calibri"/>
              </a:rPr>
              <a:t>Most</a:t>
            </a:r>
            <a:r>
              <a:rPr sz="1600" b="1" spc="-40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600" b="1" spc="-10" dirty="0">
                <a:solidFill>
                  <a:srgbClr val="3A3838"/>
                </a:solidFill>
                <a:latin typeface="Calibri"/>
                <a:cs typeface="Calibri"/>
              </a:rPr>
              <a:t>important</a:t>
            </a:r>
            <a:r>
              <a:rPr sz="1600" b="1" spc="-30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600" b="1" dirty="0">
                <a:solidFill>
                  <a:srgbClr val="3A3838"/>
                </a:solidFill>
                <a:latin typeface="Calibri"/>
                <a:cs typeface="Calibri"/>
              </a:rPr>
              <a:t>Point</a:t>
            </a:r>
            <a:r>
              <a:rPr sz="1600" b="1" spc="-35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600" b="1" dirty="0">
                <a:solidFill>
                  <a:srgbClr val="3A3838"/>
                </a:solidFill>
                <a:latin typeface="Calibri"/>
                <a:cs typeface="Calibri"/>
              </a:rPr>
              <a:t>in</a:t>
            </a:r>
            <a:r>
              <a:rPr sz="1600" b="1" spc="-40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600" b="1" spc="-20" dirty="0">
                <a:solidFill>
                  <a:srgbClr val="3A3838"/>
                </a:solidFill>
                <a:latin typeface="Calibri"/>
                <a:cs typeface="Calibri"/>
              </a:rPr>
              <a:t>code: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143000" y="2490470"/>
            <a:ext cx="1759585" cy="218440"/>
            <a:chOff x="1143000" y="2490470"/>
            <a:chExt cx="1759585" cy="218440"/>
          </a:xfrm>
        </p:grpSpPr>
        <p:sp>
          <p:nvSpPr>
            <p:cNvPr id="5" name="object 5"/>
            <p:cNvSpPr/>
            <p:nvPr/>
          </p:nvSpPr>
          <p:spPr>
            <a:xfrm>
              <a:off x="1143304" y="2490470"/>
              <a:ext cx="1758950" cy="218440"/>
            </a:xfrm>
            <a:custGeom>
              <a:avLst/>
              <a:gdLst/>
              <a:ahLst/>
              <a:cxnLst/>
              <a:rect l="l" t="t" r="r" b="b"/>
              <a:pathLst>
                <a:path w="1758950" h="218439">
                  <a:moveTo>
                    <a:pt x="1758950" y="0"/>
                  </a:moveTo>
                  <a:lnTo>
                    <a:pt x="0" y="0"/>
                  </a:lnTo>
                  <a:lnTo>
                    <a:pt x="0" y="217931"/>
                  </a:lnTo>
                  <a:lnTo>
                    <a:pt x="1758950" y="217931"/>
                  </a:lnTo>
                  <a:lnTo>
                    <a:pt x="1758950" y="0"/>
                  </a:lnTo>
                  <a:close/>
                </a:path>
              </a:pathLst>
            </a:custGeom>
            <a:solidFill>
              <a:srgbClr val="D2D2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43000" y="2505710"/>
              <a:ext cx="153669" cy="153670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1143304" y="2490470"/>
            <a:ext cx="1758950" cy="2051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27965">
              <a:lnSpc>
                <a:spcPts val="1610"/>
              </a:lnSpc>
            </a:pPr>
            <a:r>
              <a:rPr sz="1400" spc="-10" dirty="0">
                <a:latin typeface="Calibri"/>
                <a:cs typeface="Calibri"/>
              </a:rPr>
              <a:t>Firebase</a:t>
            </a:r>
            <a:r>
              <a:rPr sz="140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Initialization</a:t>
            </a:r>
            <a:endParaRPr sz="1400" dirty="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02004" y="2788894"/>
            <a:ext cx="5252085" cy="14973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08800"/>
              </a:lnSpc>
              <a:spcBef>
                <a:spcPts val="95"/>
              </a:spcBef>
            </a:pPr>
            <a:r>
              <a:rPr sz="1400" spc="-10" dirty="0">
                <a:solidFill>
                  <a:srgbClr val="3A3838"/>
                </a:solidFill>
                <a:latin typeface="Calibri"/>
                <a:cs typeface="Calibri"/>
              </a:rPr>
              <a:t>Firebase</a:t>
            </a:r>
            <a:r>
              <a:rPr sz="1400" spc="-25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3A3838"/>
                </a:solidFill>
                <a:latin typeface="Calibri"/>
                <a:cs typeface="Calibri"/>
              </a:rPr>
              <a:t>is</a:t>
            </a:r>
            <a:r>
              <a:rPr sz="1400" spc="-20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3A3838"/>
                </a:solidFill>
                <a:latin typeface="Calibri"/>
                <a:cs typeface="Calibri"/>
              </a:rPr>
              <a:t>initialized</a:t>
            </a:r>
            <a:r>
              <a:rPr sz="1400" spc="-30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3A3838"/>
                </a:solidFill>
                <a:latin typeface="Calibri"/>
                <a:cs typeface="Calibri"/>
              </a:rPr>
              <a:t>using</a:t>
            </a:r>
            <a:r>
              <a:rPr sz="1400" spc="-25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3A3838"/>
                </a:solidFill>
                <a:latin typeface="Calibri"/>
                <a:cs typeface="Calibri"/>
              </a:rPr>
              <a:t>project</a:t>
            </a:r>
            <a:r>
              <a:rPr sz="1400" spc="-30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3A3838"/>
                </a:solidFill>
                <a:latin typeface="Calibri"/>
                <a:cs typeface="Calibri"/>
              </a:rPr>
              <a:t>data</a:t>
            </a:r>
            <a:r>
              <a:rPr sz="1400" spc="-20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3A3838"/>
                </a:solidFill>
                <a:latin typeface="Calibri"/>
                <a:cs typeface="Calibri"/>
              </a:rPr>
              <a:t>such</a:t>
            </a:r>
            <a:r>
              <a:rPr sz="1400" spc="-35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3A3838"/>
                </a:solidFill>
                <a:latin typeface="Calibri"/>
                <a:cs typeface="Calibri"/>
              </a:rPr>
              <a:t>as</a:t>
            </a:r>
            <a:r>
              <a:rPr sz="1400" spc="-15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400" spc="-25" dirty="0">
                <a:solidFill>
                  <a:srgbClr val="3A3838"/>
                </a:solidFill>
                <a:latin typeface="Calibri"/>
                <a:cs typeface="Calibri"/>
              </a:rPr>
              <a:t>apiKey,</a:t>
            </a:r>
            <a:r>
              <a:rPr sz="1400" spc="-30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3A3838"/>
                </a:solidFill>
                <a:latin typeface="Calibri"/>
                <a:cs typeface="Calibri"/>
              </a:rPr>
              <a:t>authDomain,</a:t>
            </a:r>
            <a:r>
              <a:rPr sz="1400" spc="-25" dirty="0">
                <a:solidFill>
                  <a:srgbClr val="3A3838"/>
                </a:solidFill>
                <a:latin typeface="Calibri"/>
                <a:cs typeface="Calibri"/>
              </a:rPr>
              <a:t> and </a:t>
            </a:r>
            <a:r>
              <a:rPr sz="1400" spc="-10" dirty="0">
                <a:solidFill>
                  <a:srgbClr val="3A3838"/>
                </a:solidFill>
                <a:latin typeface="Calibri"/>
                <a:cs typeface="Calibri"/>
              </a:rPr>
              <a:t>projectId.</a:t>
            </a:r>
            <a:endParaRPr sz="1400" dirty="0">
              <a:latin typeface="Calibri"/>
              <a:cs typeface="Calibri"/>
            </a:endParaRPr>
          </a:p>
          <a:p>
            <a:pPr marL="12700" marR="965835" algn="just">
              <a:lnSpc>
                <a:spcPct val="157100"/>
              </a:lnSpc>
              <a:spcBef>
                <a:spcPts val="15"/>
              </a:spcBef>
            </a:pPr>
            <a:r>
              <a:rPr sz="1400" dirty="0">
                <a:solidFill>
                  <a:srgbClr val="3A3838"/>
                </a:solidFill>
                <a:latin typeface="Calibri"/>
                <a:cs typeface="Calibri"/>
              </a:rPr>
              <a:t>The</a:t>
            </a:r>
            <a:r>
              <a:rPr sz="1400" spc="-25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3A3838"/>
                </a:solidFill>
                <a:latin typeface="Calibri"/>
                <a:cs typeface="Calibri"/>
              </a:rPr>
              <a:t>code</a:t>
            </a:r>
            <a:r>
              <a:rPr sz="1400" spc="-20" dirty="0">
                <a:solidFill>
                  <a:srgbClr val="3A3838"/>
                </a:solidFill>
                <a:latin typeface="Calibri"/>
                <a:cs typeface="Calibri"/>
              </a:rPr>
              <a:t> attempts </a:t>
            </a:r>
            <a:r>
              <a:rPr sz="1400" dirty="0">
                <a:solidFill>
                  <a:srgbClr val="3A3838"/>
                </a:solidFill>
                <a:latin typeface="Calibri"/>
                <a:cs typeface="Calibri"/>
              </a:rPr>
              <a:t>to</a:t>
            </a:r>
            <a:r>
              <a:rPr sz="1400" spc="-15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3A3838"/>
                </a:solidFill>
                <a:latin typeface="Calibri"/>
                <a:cs typeface="Calibri"/>
              </a:rPr>
              <a:t>initialize</a:t>
            </a:r>
            <a:r>
              <a:rPr sz="1400" spc="-20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3A3838"/>
                </a:solidFill>
                <a:latin typeface="Calibri"/>
                <a:cs typeface="Calibri"/>
              </a:rPr>
              <a:t>Firebase</a:t>
            </a:r>
            <a:r>
              <a:rPr sz="1400" spc="-20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3A3838"/>
                </a:solidFill>
                <a:latin typeface="Calibri"/>
                <a:cs typeface="Calibri"/>
              </a:rPr>
              <a:t>using</a:t>
            </a:r>
            <a:r>
              <a:rPr sz="1400" spc="-20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3A3838"/>
                </a:solidFill>
                <a:latin typeface="Calibri"/>
                <a:cs typeface="Calibri"/>
              </a:rPr>
              <a:t>try</a:t>
            </a:r>
            <a:r>
              <a:rPr sz="1400" spc="-20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3A3838"/>
                </a:solidFill>
                <a:latin typeface="Calibri"/>
                <a:cs typeface="Calibri"/>
              </a:rPr>
              <a:t>and</a:t>
            </a:r>
            <a:r>
              <a:rPr sz="1400" spc="-25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3A3838"/>
                </a:solidFill>
                <a:latin typeface="Calibri"/>
                <a:cs typeface="Calibri"/>
              </a:rPr>
              <a:t>catch: </a:t>
            </a:r>
            <a:r>
              <a:rPr sz="1400" dirty="0">
                <a:solidFill>
                  <a:srgbClr val="3A3838"/>
                </a:solidFill>
                <a:latin typeface="Calibri"/>
                <a:cs typeface="Calibri"/>
              </a:rPr>
              <a:t>If</a:t>
            </a:r>
            <a:r>
              <a:rPr sz="1400" spc="-30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3A3838"/>
                </a:solidFill>
                <a:latin typeface="Calibri"/>
                <a:cs typeface="Calibri"/>
              </a:rPr>
              <a:t>initialization</a:t>
            </a:r>
            <a:r>
              <a:rPr sz="1400" spc="-35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3A3838"/>
                </a:solidFill>
                <a:latin typeface="Calibri"/>
                <a:cs typeface="Calibri"/>
              </a:rPr>
              <a:t>succeeds,</a:t>
            </a:r>
            <a:r>
              <a:rPr sz="1400" spc="-30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3A3838"/>
                </a:solidFill>
                <a:latin typeface="Calibri"/>
                <a:cs typeface="Calibri"/>
              </a:rPr>
              <a:t>the</a:t>
            </a:r>
            <a:r>
              <a:rPr sz="1400" spc="-40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3A3838"/>
                </a:solidFill>
                <a:latin typeface="Calibri"/>
                <a:cs typeface="Calibri"/>
              </a:rPr>
              <a:t>app</a:t>
            </a:r>
            <a:r>
              <a:rPr sz="1400" spc="-40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3A3838"/>
                </a:solidFill>
                <a:latin typeface="Calibri"/>
                <a:cs typeface="Calibri"/>
              </a:rPr>
              <a:t>is</a:t>
            </a:r>
            <a:r>
              <a:rPr sz="1400" spc="-25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3A3838"/>
                </a:solidFill>
                <a:latin typeface="Calibri"/>
                <a:cs typeface="Calibri"/>
              </a:rPr>
              <a:t>launched</a:t>
            </a:r>
            <a:r>
              <a:rPr sz="1400" spc="-40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3A3838"/>
                </a:solidFill>
                <a:latin typeface="Calibri"/>
                <a:cs typeface="Calibri"/>
              </a:rPr>
              <a:t>using</a:t>
            </a:r>
            <a:r>
              <a:rPr sz="1400" spc="-35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3A3838"/>
                </a:solidFill>
                <a:latin typeface="Calibri"/>
                <a:cs typeface="Calibri"/>
              </a:rPr>
              <a:t>MyApp. </a:t>
            </a:r>
            <a:r>
              <a:rPr sz="1400" dirty="0">
                <a:solidFill>
                  <a:srgbClr val="3A3838"/>
                </a:solidFill>
                <a:latin typeface="Calibri"/>
                <a:cs typeface="Calibri"/>
              </a:rPr>
              <a:t>If</a:t>
            </a:r>
            <a:r>
              <a:rPr sz="1400" spc="-40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3A3838"/>
                </a:solidFill>
                <a:latin typeface="Calibri"/>
                <a:cs typeface="Calibri"/>
              </a:rPr>
              <a:t>initialization</a:t>
            </a:r>
            <a:r>
              <a:rPr sz="1400" spc="-40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3A3838"/>
                </a:solidFill>
                <a:latin typeface="Calibri"/>
                <a:cs typeface="Calibri"/>
              </a:rPr>
              <a:t>fails,</a:t>
            </a:r>
            <a:r>
              <a:rPr sz="1400" spc="-35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3A3838"/>
                </a:solidFill>
                <a:latin typeface="Calibri"/>
                <a:cs typeface="Calibri"/>
              </a:rPr>
              <a:t>an</a:t>
            </a:r>
            <a:r>
              <a:rPr sz="1400" spc="-45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3A3838"/>
                </a:solidFill>
                <a:latin typeface="Calibri"/>
                <a:cs typeface="Calibri"/>
              </a:rPr>
              <a:t>ErrorApp</a:t>
            </a:r>
            <a:r>
              <a:rPr sz="1400" spc="-50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3A3838"/>
                </a:solidFill>
                <a:latin typeface="Calibri"/>
                <a:cs typeface="Calibri"/>
              </a:rPr>
              <a:t>screen</a:t>
            </a:r>
            <a:r>
              <a:rPr sz="1400" spc="-45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3A3838"/>
                </a:solidFill>
                <a:latin typeface="Calibri"/>
                <a:cs typeface="Calibri"/>
              </a:rPr>
              <a:t>is</a:t>
            </a:r>
            <a:r>
              <a:rPr sz="1400" spc="-30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3A3838"/>
                </a:solidFill>
                <a:latin typeface="Calibri"/>
                <a:cs typeface="Calibri"/>
              </a:rPr>
              <a:t>displayed</a:t>
            </a:r>
            <a:endParaRPr sz="1400" dirty="0">
              <a:latin typeface="Calibri"/>
              <a:cs typeface="Calibri"/>
            </a:endParaRPr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14400" y="4404359"/>
            <a:ext cx="4236720" cy="384009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143000" y="914349"/>
            <a:ext cx="1443990" cy="217170"/>
            <a:chOff x="1143000" y="914349"/>
            <a:chExt cx="1443990" cy="217170"/>
          </a:xfrm>
        </p:grpSpPr>
        <p:sp>
          <p:nvSpPr>
            <p:cNvPr id="3" name="object 3"/>
            <p:cNvSpPr/>
            <p:nvPr/>
          </p:nvSpPr>
          <p:spPr>
            <a:xfrm>
              <a:off x="1143304" y="914349"/>
              <a:ext cx="1443990" cy="217170"/>
            </a:xfrm>
            <a:custGeom>
              <a:avLst/>
              <a:gdLst/>
              <a:ahLst/>
              <a:cxnLst/>
              <a:rect l="l" t="t" r="r" b="b"/>
              <a:pathLst>
                <a:path w="1443989" h="217169">
                  <a:moveTo>
                    <a:pt x="1443482" y="0"/>
                  </a:moveTo>
                  <a:lnTo>
                    <a:pt x="0" y="0"/>
                  </a:lnTo>
                  <a:lnTo>
                    <a:pt x="0" y="216712"/>
                  </a:lnTo>
                  <a:lnTo>
                    <a:pt x="1443482" y="216712"/>
                  </a:lnTo>
                  <a:lnTo>
                    <a:pt x="1443482" y="0"/>
                  </a:lnTo>
                  <a:close/>
                </a:path>
              </a:pathLst>
            </a:custGeom>
            <a:solidFill>
              <a:srgbClr val="D2D2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43000" y="929640"/>
              <a:ext cx="153669" cy="153670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143304" y="914349"/>
            <a:ext cx="1443990" cy="2171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27965">
              <a:lnSpc>
                <a:spcPts val="1614"/>
              </a:lnSpc>
            </a:pPr>
            <a:r>
              <a:rPr sz="1400" dirty="0">
                <a:latin typeface="Calibri"/>
                <a:cs typeface="Calibri"/>
              </a:rPr>
              <a:t>ErrorApp</a:t>
            </a:r>
            <a:r>
              <a:rPr sz="1400" spc="-6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Widget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02004" y="1210411"/>
            <a:ext cx="5846445" cy="8274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9300"/>
              </a:lnSpc>
              <a:spcBef>
                <a:spcPts val="95"/>
              </a:spcBef>
            </a:pPr>
            <a:r>
              <a:rPr sz="1400" dirty="0">
                <a:solidFill>
                  <a:srgbClr val="3A3838"/>
                </a:solidFill>
                <a:latin typeface="Calibri"/>
                <a:cs typeface="Calibri"/>
              </a:rPr>
              <a:t>If</a:t>
            </a:r>
            <a:r>
              <a:rPr sz="1400" spc="-25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3A3838"/>
                </a:solidFill>
                <a:latin typeface="Calibri"/>
                <a:cs typeface="Calibri"/>
              </a:rPr>
              <a:t>there</a:t>
            </a:r>
            <a:r>
              <a:rPr sz="1400" spc="-25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3A3838"/>
                </a:solidFill>
                <a:latin typeface="Calibri"/>
                <a:cs typeface="Calibri"/>
              </a:rPr>
              <a:t>is</a:t>
            </a:r>
            <a:r>
              <a:rPr sz="1400" spc="-25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3A3838"/>
                </a:solidFill>
                <a:latin typeface="Calibri"/>
                <a:cs typeface="Calibri"/>
              </a:rPr>
              <a:t>a</a:t>
            </a:r>
            <a:r>
              <a:rPr sz="1400" spc="-15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3A3838"/>
                </a:solidFill>
                <a:latin typeface="Calibri"/>
                <a:cs typeface="Calibri"/>
              </a:rPr>
              <a:t>problem</a:t>
            </a:r>
            <a:r>
              <a:rPr sz="1400" spc="-25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3A3838"/>
                </a:solidFill>
                <a:latin typeface="Calibri"/>
                <a:cs typeface="Calibri"/>
              </a:rPr>
              <a:t>while</a:t>
            </a:r>
            <a:r>
              <a:rPr sz="1400" spc="-30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400" spc="-20" dirty="0">
                <a:solidFill>
                  <a:srgbClr val="3A3838"/>
                </a:solidFill>
                <a:latin typeface="Calibri"/>
                <a:cs typeface="Calibri"/>
              </a:rPr>
              <a:t>setting</a:t>
            </a:r>
            <a:r>
              <a:rPr sz="1400" spc="-30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3A3838"/>
                </a:solidFill>
                <a:latin typeface="Calibri"/>
                <a:cs typeface="Calibri"/>
              </a:rPr>
              <a:t>up</a:t>
            </a:r>
            <a:r>
              <a:rPr sz="1400" spc="-30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3A3838"/>
                </a:solidFill>
                <a:latin typeface="Calibri"/>
                <a:cs typeface="Calibri"/>
              </a:rPr>
              <a:t>Firebase,</a:t>
            </a:r>
            <a:r>
              <a:rPr sz="1400" spc="-30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3A3838"/>
                </a:solidFill>
                <a:latin typeface="Calibri"/>
                <a:cs typeface="Calibri"/>
              </a:rPr>
              <a:t>a</a:t>
            </a:r>
            <a:r>
              <a:rPr sz="1400" spc="-25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3A3838"/>
                </a:solidFill>
                <a:latin typeface="Calibri"/>
                <a:cs typeface="Calibri"/>
              </a:rPr>
              <a:t>message</a:t>
            </a:r>
            <a:r>
              <a:rPr sz="1400" spc="-30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3A3838"/>
                </a:solidFill>
                <a:latin typeface="Calibri"/>
                <a:cs typeface="Calibri"/>
              </a:rPr>
              <a:t>is</a:t>
            </a:r>
            <a:r>
              <a:rPr sz="1400" spc="-20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3A3838"/>
                </a:solidFill>
                <a:latin typeface="Calibri"/>
                <a:cs typeface="Calibri"/>
              </a:rPr>
              <a:t>displayed</a:t>
            </a:r>
            <a:r>
              <a:rPr sz="1400" spc="-35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3A3838"/>
                </a:solidFill>
                <a:latin typeface="Calibri"/>
                <a:cs typeface="Calibri"/>
              </a:rPr>
              <a:t>to</a:t>
            </a:r>
            <a:r>
              <a:rPr sz="1400" spc="-20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3A3838"/>
                </a:solidFill>
                <a:latin typeface="Calibri"/>
                <a:cs typeface="Calibri"/>
              </a:rPr>
              <a:t>the</a:t>
            </a:r>
            <a:r>
              <a:rPr sz="1400" spc="-30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400" spc="-20" dirty="0">
                <a:solidFill>
                  <a:srgbClr val="3A3838"/>
                </a:solidFill>
                <a:latin typeface="Calibri"/>
                <a:cs typeface="Calibri"/>
              </a:rPr>
              <a:t>user </a:t>
            </a:r>
            <a:r>
              <a:rPr sz="1400" spc="-10" dirty="0">
                <a:solidFill>
                  <a:srgbClr val="3A3838"/>
                </a:solidFill>
                <a:latin typeface="Calibri"/>
                <a:cs typeface="Calibri"/>
              </a:rPr>
              <a:t>saying:</a:t>
            </a:r>
            <a:r>
              <a:rPr sz="1400" spc="-30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3A3838"/>
                </a:solidFill>
                <a:latin typeface="Calibri"/>
                <a:cs typeface="Calibri"/>
              </a:rPr>
              <a:t>"Failed</a:t>
            </a:r>
            <a:r>
              <a:rPr sz="1400" spc="-35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3A3838"/>
                </a:solidFill>
                <a:latin typeface="Calibri"/>
                <a:cs typeface="Calibri"/>
              </a:rPr>
              <a:t>to</a:t>
            </a:r>
            <a:r>
              <a:rPr sz="1400" spc="-20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3A3838"/>
                </a:solidFill>
                <a:latin typeface="Calibri"/>
                <a:cs typeface="Calibri"/>
              </a:rPr>
              <a:t>initialize</a:t>
            </a:r>
            <a:r>
              <a:rPr sz="1400" spc="-30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3A3838"/>
                </a:solidFill>
                <a:latin typeface="Calibri"/>
                <a:cs typeface="Calibri"/>
              </a:rPr>
              <a:t>Firebase.</a:t>
            </a:r>
            <a:r>
              <a:rPr sz="1400" spc="-25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3A3838"/>
                </a:solidFill>
                <a:latin typeface="Calibri"/>
                <a:cs typeface="Calibri"/>
              </a:rPr>
              <a:t>Please</a:t>
            </a:r>
            <a:r>
              <a:rPr sz="1400" spc="-30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3A3838"/>
                </a:solidFill>
                <a:latin typeface="Calibri"/>
                <a:cs typeface="Calibri"/>
              </a:rPr>
              <a:t>try</a:t>
            </a:r>
            <a:r>
              <a:rPr sz="1400" spc="-25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3A3838"/>
                </a:solidFill>
                <a:latin typeface="Calibri"/>
                <a:cs typeface="Calibri"/>
              </a:rPr>
              <a:t>again</a:t>
            </a:r>
            <a:r>
              <a:rPr sz="1400" spc="-30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3A3838"/>
                </a:solidFill>
                <a:latin typeface="Calibri"/>
                <a:cs typeface="Calibri"/>
              </a:rPr>
              <a:t>later.</a:t>
            </a:r>
            <a:endParaRPr sz="1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960"/>
              </a:spcBef>
            </a:pPr>
            <a:r>
              <a:rPr sz="1400" dirty="0">
                <a:solidFill>
                  <a:srgbClr val="3A3838"/>
                </a:solidFill>
                <a:latin typeface="Calibri"/>
                <a:cs typeface="Calibri"/>
              </a:rPr>
              <a:t>This</a:t>
            </a:r>
            <a:r>
              <a:rPr sz="1400" spc="-35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3A3838"/>
                </a:solidFill>
                <a:latin typeface="Calibri"/>
                <a:cs typeface="Calibri"/>
              </a:rPr>
              <a:t>is</a:t>
            </a:r>
            <a:r>
              <a:rPr sz="1400" spc="-30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3A3838"/>
                </a:solidFill>
                <a:latin typeface="Calibri"/>
                <a:cs typeface="Calibri"/>
              </a:rPr>
              <a:t>done</a:t>
            </a:r>
            <a:r>
              <a:rPr sz="1400" spc="-40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3A3838"/>
                </a:solidFill>
                <a:latin typeface="Calibri"/>
                <a:cs typeface="Calibri"/>
              </a:rPr>
              <a:t>using</a:t>
            </a:r>
            <a:r>
              <a:rPr sz="1400" spc="-35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3A3838"/>
                </a:solidFill>
                <a:latin typeface="Calibri"/>
                <a:cs typeface="Calibri"/>
              </a:rPr>
              <a:t>a</a:t>
            </a:r>
            <a:r>
              <a:rPr sz="1400" spc="-35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3A3838"/>
                </a:solidFill>
                <a:latin typeface="Calibri"/>
                <a:cs typeface="Calibri"/>
              </a:rPr>
              <a:t>simple</a:t>
            </a:r>
            <a:r>
              <a:rPr sz="1400" spc="-40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3A3838"/>
                </a:solidFill>
                <a:latin typeface="Calibri"/>
                <a:cs typeface="Calibri"/>
              </a:rPr>
              <a:t>widget</a:t>
            </a:r>
            <a:r>
              <a:rPr sz="1400" spc="-35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3A3838"/>
                </a:solidFill>
                <a:latin typeface="Calibri"/>
                <a:cs typeface="Calibri"/>
              </a:rPr>
              <a:t>with</a:t>
            </a:r>
            <a:r>
              <a:rPr sz="1400" spc="-45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3A3838"/>
                </a:solidFill>
                <a:latin typeface="Calibri"/>
                <a:cs typeface="Calibri"/>
              </a:rPr>
              <a:t>text</a:t>
            </a:r>
            <a:r>
              <a:rPr sz="1400" spc="-40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3A3838"/>
                </a:solidFill>
                <a:latin typeface="Calibri"/>
                <a:cs typeface="Calibri"/>
              </a:rPr>
              <a:t>in</a:t>
            </a:r>
            <a:r>
              <a:rPr sz="1400" spc="-40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3A3838"/>
                </a:solidFill>
                <a:latin typeface="Calibri"/>
                <a:cs typeface="Calibri"/>
              </a:rPr>
              <a:t>the</a:t>
            </a:r>
            <a:r>
              <a:rPr sz="1400" spc="-30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3A3838"/>
                </a:solidFill>
                <a:latin typeface="Calibri"/>
                <a:cs typeface="Calibri"/>
              </a:rPr>
              <a:t>middle</a:t>
            </a:r>
            <a:r>
              <a:rPr sz="1400" spc="-30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3A3838"/>
                </a:solidFill>
                <a:latin typeface="Calibri"/>
                <a:cs typeface="Calibri"/>
              </a:rPr>
              <a:t>of</a:t>
            </a:r>
            <a:r>
              <a:rPr sz="1400" spc="-30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3A3838"/>
                </a:solidFill>
                <a:latin typeface="Calibri"/>
                <a:cs typeface="Calibri"/>
              </a:rPr>
              <a:t>the</a:t>
            </a:r>
            <a:r>
              <a:rPr sz="1400" spc="-40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3A3838"/>
                </a:solidFill>
                <a:latin typeface="Calibri"/>
                <a:cs typeface="Calibri"/>
              </a:rPr>
              <a:t>screen.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143000" y="5247716"/>
            <a:ext cx="1313180" cy="217170"/>
            <a:chOff x="1143000" y="5247716"/>
            <a:chExt cx="1313180" cy="217170"/>
          </a:xfrm>
        </p:grpSpPr>
        <p:sp>
          <p:nvSpPr>
            <p:cNvPr id="8" name="object 8"/>
            <p:cNvSpPr/>
            <p:nvPr/>
          </p:nvSpPr>
          <p:spPr>
            <a:xfrm>
              <a:off x="1143304" y="5247716"/>
              <a:ext cx="1312545" cy="217170"/>
            </a:xfrm>
            <a:custGeom>
              <a:avLst/>
              <a:gdLst/>
              <a:ahLst/>
              <a:cxnLst/>
              <a:rect l="l" t="t" r="r" b="b"/>
              <a:pathLst>
                <a:path w="1312545" h="217170">
                  <a:moveTo>
                    <a:pt x="1312418" y="0"/>
                  </a:moveTo>
                  <a:lnTo>
                    <a:pt x="0" y="0"/>
                  </a:lnTo>
                  <a:lnTo>
                    <a:pt x="0" y="216712"/>
                  </a:lnTo>
                  <a:lnTo>
                    <a:pt x="1312418" y="216712"/>
                  </a:lnTo>
                  <a:lnTo>
                    <a:pt x="1312418" y="0"/>
                  </a:lnTo>
                  <a:close/>
                </a:path>
              </a:pathLst>
            </a:custGeom>
            <a:solidFill>
              <a:srgbClr val="D2D2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43000" y="5262244"/>
              <a:ext cx="153669" cy="154304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1143304" y="5247716"/>
            <a:ext cx="1312545" cy="2171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27965">
              <a:lnSpc>
                <a:spcPts val="1614"/>
              </a:lnSpc>
            </a:pPr>
            <a:r>
              <a:rPr sz="1400" dirty="0">
                <a:latin typeface="Calibri"/>
                <a:cs typeface="Calibri"/>
              </a:rPr>
              <a:t>MyApp</a:t>
            </a:r>
            <a:r>
              <a:rPr sz="1400" spc="-8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Widget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02004" y="5440147"/>
            <a:ext cx="5934710" cy="1703705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60"/>
              </a:spcBef>
            </a:pPr>
            <a:r>
              <a:rPr sz="1400" dirty="0">
                <a:solidFill>
                  <a:srgbClr val="3A3838"/>
                </a:solidFill>
                <a:latin typeface="Calibri"/>
                <a:cs typeface="Calibri"/>
              </a:rPr>
              <a:t>This</a:t>
            </a:r>
            <a:r>
              <a:rPr sz="1400" spc="-30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3A3838"/>
                </a:solidFill>
                <a:latin typeface="Calibri"/>
                <a:cs typeface="Calibri"/>
              </a:rPr>
              <a:t>is</a:t>
            </a:r>
            <a:r>
              <a:rPr sz="1400" spc="-30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3A3838"/>
                </a:solidFill>
                <a:latin typeface="Calibri"/>
                <a:cs typeface="Calibri"/>
              </a:rPr>
              <a:t>the</a:t>
            </a:r>
            <a:r>
              <a:rPr sz="1400" spc="-40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3A3838"/>
                </a:solidFill>
                <a:latin typeface="Calibri"/>
                <a:cs typeface="Calibri"/>
              </a:rPr>
              <a:t>main</a:t>
            </a:r>
            <a:r>
              <a:rPr sz="1400" spc="-40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3A3838"/>
                </a:solidFill>
                <a:latin typeface="Calibri"/>
                <a:cs typeface="Calibri"/>
              </a:rPr>
              <a:t>application.</a:t>
            </a:r>
            <a:endParaRPr sz="1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960"/>
              </a:spcBef>
            </a:pPr>
            <a:r>
              <a:rPr sz="1400" dirty="0">
                <a:solidFill>
                  <a:srgbClr val="3A3838"/>
                </a:solidFill>
                <a:latin typeface="Calibri"/>
                <a:cs typeface="Calibri"/>
              </a:rPr>
              <a:t>Uses</a:t>
            </a:r>
            <a:r>
              <a:rPr sz="1400" spc="-25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3A3838"/>
                </a:solidFill>
                <a:latin typeface="Calibri"/>
                <a:cs typeface="Calibri"/>
              </a:rPr>
              <a:t>ChangeNotifierProvider</a:t>
            </a:r>
            <a:r>
              <a:rPr sz="1400" spc="-25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3A3838"/>
                </a:solidFill>
                <a:latin typeface="Calibri"/>
                <a:cs typeface="Calibri"/>
              </a:rPr>
              <a:t>to</a:t>
            </a:r>
            <a:r>
              <a:rPr sz="1400" spc="-20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3A3838"/>
                </a:solidFill>
                <a:latin typeface="Calibri"/>
                <a:cs typeface="Calibri"/>
              </a:rPr>
              <a:t>provide</a:t>
            </a:r>
            <a:r>
              <a:rPr sz="1400" spc="-35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3A3838"/>
                </a:solidFill>
                <a:latin typeface="Calibri"/>
                <a:cs typeface="Calibri"/>
              </a:rPr>
              <a:t>login</a:t>
            </a:r>
            <a:r>
              <a:rPr sz="1400" spc="-35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3A3838"/>
                </a:solidFill>
                <a:latin typeface="Calibri"/>
                <a:cs typeface="Calibri"/>
              </a:rPr>
              <a:t>credentials</a:t>
            </a:r>
            <a:r>
              <a:rPr sz="1400" spc="-25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3A3838"/>
                </a:solidFill>
                <a:latin typeface="Calibri"/>
                <a:cs typeface="Calibri"/>
              </a:rPr>
              <a:t>via</a:t>
            </a:r>
            <a:r>
              <a:rPr sz="1400" spc="-30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3A3838"/>
                </a:solidFill>
                <a:latin typeface="Calibri"/>
                <a:cs typeface="Calibri"/>
              </a:rPr>
              <a:t>AuthService.</a:t>
            </a:r>
            <a:endParaRPr sz="1400">
              <a:latin typeface="Calibri"/>
              <a:cs typeface="Calibri"/>
            </a:endParaRPr>
          </a:p>
          <a:p>
            <a:pPr marL="241300" marR="5080" indent="-228600">
              <a:lnSpc>
                <a:spcPct val="157100"/>
              </a:lnSpc>
              <a:spcBef>
                <a:spcPts val="10"/>
              </a:spcBef>
            </a:pPr>
            <a:r>
              <a:rPr sz="1400" dirty="0">
                <a:solidFill>
                  <a:srgbClr val="3A3838"/>
                </a:solidFill>
                <a:latin typeface="Calibri"/>
                <a:cs typeface="Calibri"/>
              </a:rPr>
              <a:t>Relies</a:t>
            </a:r>
            <a:r>
              <a:rPr sz="1400" spc="-45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3A3838"/>
                </a:solidFill>
                <a:latin typeface="Calibri"/>
                <a:cs typeface="Calibri"/>
              </a:rPr>
              <a:t>on</a:t>
            </a:r>
            <a:r>
              <a:rPr sz="1400" spc="-40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3A3838"/>
                </a:solidFill>
                <a:latin typeface="Calibri"/>
                <a:cs typeface="Calibri"/>
              </a:rPr>
              <a:t>Routing</a:t>
            </a:r>
            <a:r>
              <a:rPr sz="1400" spc="-40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3A3838"/>
                </a:solidFill>
                <a:latin typeface="Calibri"/>
                <a:cs typeface="Calibri"/>
              </a:rPr>
              <a:t>to</a:t>
            </a:r>
            <a:r>
              <a:rPr sz="1400" spc="-45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3A3838"/>
                </a:solidFill>
                <a:latin typeface="Calibri"/>
                <a:cs typeface="Calibri"/>
              </a:rPr>
              <a:t>determine</a:t>
            </a:r>
            <a:r>
              <a:rPr sz="1400" spc="-45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3A3838"/>
                </a:solidFill>
                <a:latin typeface="Calibri"/>
                <a:cs typeface="Calibri"/>
              </a:rPr>
              <a:t>which</a:t>
            </a:r>
            <a:r>
              <a:rPr sz="1400" spc="-45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3A3838"/>
                </a:solidFill>
                <a:latin typeface="Calibri"/>
                <a:cs typeface="Calibri"/>
              </a:rPr>
              <a:t>screen</a:t>
            </a:r>
            <a:r>
              <a:rPr sz="1400" spc="-40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3A3838"/>
                </a:solidFill>
                <a:latin typeface="Calibri"/>
                <a:cs typeface="Calibri"/>
              </a:rPr>
              <a:t>to</a:t>
            </a:r>
            <a:r>
              <a:rPr sz="1400" spc="-35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3A3838"/>
                </a:solidFill>
                <a:latin typeface="Calibri"/>
                <a:cs typeface="Calibri"/>
              </a:rPr>
              <a:t>display</a:t>
            </a:r>
            <a:r>
              <a:rPr sz="1400" spc="-35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3A3838"/>
                </a:solidFill>
                <a:latin typeface="Calibri"/>
                <a:cs typeface="Calibri"/>
              </a:rPr>
              <a:t>based</a:t>
            </a:r>
            <a:r>
              <a:rPr sz="1400" spc="-40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3A3838"/>
                </a:solidFill>
                <a:latin typeface="Calibri"/>
                <a:cs typeface="Calibri"/>
              </a:rPr>
              <a:t>on</a:t>
            </a:r>
            <a:r>
              <a:rPr sz="1400" spc="-40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3A3838"/>
                </a:solidFill>
                <a:latin typeface="Calibri"/>
                <a:cs typeface="Calibri"/>
              </a:rPr>
              <a:t>the</a:t>
            </a:r>
            <a:r>
              <a:rPr sz="1400" spc="-30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3A3838"/>
                </a:solidFill>
                <a:latin typeface="Calibri"/>
                <a:cs typeface="Calibri"/>
              </a:rPr>
              <a:t>user's</a:t>
            </a:r>
            <a:r>
              <a:rPr sz="1400" spc="-35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3A3838"/>
                </a:solidFill>
                <a:latin typeface="Calibri"/>
                <a:cs typeface="Calibri"/>
              </a:rPr>
              <a:t>status: </a:t>
            </a:r>
            <a:r>
              <a:rPr sz="1400" dirty="0">
                <a:solidFill>
                  <a:srgbClr val="3A3838"/>
                </a:solidFill>
                <a:latin typeface="Calibri"/>
                <a:cs typeface="Calibri"/>
              </a:rPr>
              <a:t>If</a:t>
            </a:r>
            <a:r>
              <a:rPr sz="1400" spc="-20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3A3838"/>
                </a:solidFill>
                <a:latin typeface="Calibri"/>
                <a:cs typeface="Calibri"/>
              </a:rPr>
              <a:t>the</a:t>
            </a:r>
            <a:r>
              <a:rPr sz="1400" spc="-25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3A3838"/>
                </a:solidFill>
                <a:latin typeface="Calibri"/>
                <a:cs typeface="Calibri"/>
              </a:rPr>
              <a:t>user</a:t>
            </a:r>
            <a:r>
              <a:rPr sz="1400" spc="-20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3A3838"/>
                </a:solidFill>
                <a:latin typeface="Calibri"/>
                <a:cs typeface="Calibri"/>
              </a:rPr>
              <a:t>is</a:t>
            </a:r>
            <a:r>
              <a:rPr sz="1400" spc="-15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3A3838"/>
                </a:solidFill>
                <a:latin typeface="Calibri"/>
                <a:cs typeface="Calibri"/>
              </a:rPr>
              <a:t>logged</a:t>
            </a:r>
            <a:r>
              <a:rPr sz="1400" spc="-30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3A3838"/>
                </a:solidFill>
                <a:latin typeface="Calibri"/>
                <a:cs typeface="Calibri"/>
              </a:rPr>
              <a:t>in,</a:t>
            </a:r>
            <a:r>
              <a:rPr sz="1400" spc="-25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3A3838"/>
                </a:solidFill>
                <a:latin typeface="Calibri"/>
                <a:cs typeface="Calibri"/>
              </a:rPr>
              <a:t>HomeScreen</a:t>
            </a:r>
            <a:r>
              <a:rPr sz="1400" spc="-30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3A3838"/>
                </a:solidFill>
                <a:latin typeface="Calibri"/>
                <a:cs typeface="Calibri"/>
              </a:rPr>
              <a:t>is</a:t>
            </a:r>
            <a:r>
              <a:rPr sz="1400" spc="-15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3A3838"/>
                </a:solidFill>
                <a:latin typeface="Calibri"/>
                <a:cs typeface="Calibri"/>
              </a:rPr>
              <a:t>displayed.</a:t>
            </a:r>
            <a:endParaRPr sz="1400">
              <a:latin typeface="Calibri"/>
              <a:cs typeface="Calibri"/>
            </a:endParaRPr>
          </a:p>
          <a:p>
            <a:pPr marL="241300">
              <a:lnSpc>
                <a:spcPct val="100000"/>
              </a:lnSpc>
              <a:spcBef>
                <a:spcPts val="960"/>
              </a:spcBef>
            </a:pPr>
            <a:r>
              <a:rPr sz="1400" dirty="0">
                <a:solidFill>
                  <a:srgbClr val="3A3838"/>
                </a:solidFill>
                <a:latin typeface="Calibri"/>
                <a:cs typeface="Calibri"/>
              </a:rPr>
              <a:t>If</a:t>
            </a:r>
            <a:r>
              <a:rPr sz="1400" spc="-10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3A3838"/>
                </a:solidFill>
                <a:latin typeface="Calibri"/>
                <a:cs typeface="Calibri"/>
              </a:rPr>
              <a:t>not</a:t>
            </a:r>
            <a:r>
              <a:rPr sz="1400" spc="-15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3A3838"/>
                </a:solidFill>
                <a:latin typeface="Calibri"/>
                <a:cs typeface="Calibri"/>
              </a:rPr>
              <a:t>logged</a:t>
            </a:r>
            <a:r>
              <a:rPr sz="1400" spc="-20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3A3838"/>
                </a:solidFill>
                <a:latin typeface="Calibri"/>
                <a:cs typeface="Calibri"/>
              </a:rPr>
              <a:t>in,</a:t>
            </a:r>
            <a:r>
              <a:rPr sz="1400" spc="-25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3A3838"/>
                </a:solidFill>
                <a:latin typeface="Calibri"/>
                <a:cs typeface="Calibri"/>
              </a:rPr>
              <a:t>LoginScreen</a:t>
            </a:r>
            <a:r>
              <a:rPr sz="1400" spc="-25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3A3838"/>
                </a:solidFill>
                <a:latin typeface="Calibri"/>
                <a:cs typeface="Calibri"/>
              </a:rPr>
              <a:t>is</a:t>
            </a:r>
            <a:r>
              <a:rPr sz="1400" spc="-10" dirty="0">
                <a:solidFill>
                  <a:srgbClr val="3A3838"/>
                </a:solidFill>
                <a:latin typeface="Calibri"/>
                <a:cs typeface="Calibri"/>
              </a:rPr>
              <a:t> displayed.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1143000" y="7262824"/>
            <a:ext cx="724535" cy="217170"/>
            <a:chOff x="1143000" y="7262824"/>
            <a:chExt cx="724535" cy="217170"/>
          </a:xfrm>
        </p:grpSpPr>
        <p:sp>
          <p:nvSpPr>
            <p:cNvPr id="13" name="object 13"/>
            <p:cNvSpPr/>
            <p:nvPr/>
          </p:nvSpPr>
          <p:spPr>
            <a:xfrm>
              <a:off x="1143304" y="7262824"/>
              <a:ext cx="723900" cy="217170"/>
            </a:xfrm>
            <a:custGeom>
              <a:avLst/>
              <a:gdLst/>
              <a:ahLst/>
              <a:cxnLst/>
              <a:rect l="l" t="t" r="r" b="b"/>
              <a:pathLst>
                <a:path w="723900" h="217170">
                  <a:moveTo>
                    <a:pt x="723900" y="0"/>
                  </a:moveTo>
                  <a:lnTo>
                    <a:pt x="0" y="0"/>
                  </a:lnTo>
                  <a:lnTo>
                    <a:pt x="0" y="216712"/>
                  </a:lnTo>
                  <a:lnTo>
                    <a:pt x="723900" y="216712"/>
                  </a:lnTo>
                  <a:lnTo>
                    <a:pt x="723900" y="0"/>
                  </a:lnTo>
                  <a:close/>
                </a:path>
              </a:pathLst>
            </a:custGeom>
            <a:solidFill>
              <a:srgbClr val="D2D2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43000" y="7277099"/>
              <a:ext cx="153669" cy="153669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1143304" y="7262824"/>
            <a:ext cx="736600" cy="2171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27965">
              <a:lnSpc>
                <a:spcPts val="1614"/>
              </a:lnSpc>
            </a:pPr>
            <a:r>
              <a:rPr sz="1400" spc="-10" dirty="0">
                <a:latin typeface="Calibri"/>
                <a:cs typeface="Calibri"/>
              </a:rPr>
              <a:t>Routes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902004" y="7453731"/>
            <a:ext cx="4041140" cy="1369695"/>
          </a:xfrm>
          <a:prstGeom prst="rect">
            <a:avLst/>
          </a:prstGeom>
        </p:spPr>
        <p:txBody>
          <a:bodyPr vert="horz" wrap="square" lIns="0" tIns="135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70"/>
              </a:spcBef>
            </a:pPr>
            <a:r>
              <a:rPr sz="1400" dirty="0">
                <a:solidFill>
                  <a:srgbClr val="3A3838"/>
                </a:solidFill>
                <a:latin typeface="Calibri"/>
                <a:cs typeface="Calibri"/>
              </a:rPr>
              <a:t>The</a:t>
            </a:r>
            <a:r>
              <a:rPr sz="1400" spc="-40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3A3838"/>
                </a:solidFill>
                <a:latin typeface="Calibri"/>
                <a:cs typeface="Calibri"/>
              </a:rPr>
              <a:t>code</a:t>
            </a:r>
            <a:r>
              <a:rPr sz="1400" spc="-35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3A3838"/>
                </a:solidFill>
                <a:latin typeface="Calibri"/>
                <a:cs typeface="Calibri"/>
              </a:rPr>
              <a:t>specifies</a:t>
            </a:r>
            <a:r>
              <a:rPr sz="1400" spc="-25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3A3838"/>
                </a:solidFill>
                <a:latin typeface="Calibri"/>
                <a:cs typeface="Calibri"/>
              </a:rPr>
              <a:t>the</a:t>
            </a:r>
            <a:r>
              <a:rPr sz="1400" spc="-35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3A3838"/>
                </a:solidFill>
                <a:latin typeface="Calibri"/>
                <a:cs typeface="Calibri"/>
              </a:rPr>
              <a:t>routes</a:t>
            </a:r>
            <a:r>
              <a:rPr sz="1400" spc="-30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3A3838"/>
                </a:solidFill>
                <a:latin typeface="Calibri"/>
                <a:cs typeface="Calibri"/>
              </a:rPr>
              <a:t>the</a:t>
            </a:r>
            <a:r>
              <a:rPr sz="1400" spc="-35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3A3838"/>
                </a:solidFill>
                <a:latin typeface="Calibri"/>
                <a:cs typeface="Calibri"/>
              </a:rPr>
              <a:t>application</a:t>
            </a:r>
            <a:r>
              <a:rPr sz="1400" spc="-35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3A3838"/>
                </a:solidFill>
                <a:latin typeface="Calibri"/>
                <a:cs typeface="Calibri"/>
              </a:rPr>
              <a:t>can</a:t>
            </a:r>
            <a:r>
              <a:rPr sz="1400" spc="-40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3A3838"/>
                </a:solidFill>
                <a:latin typeface="Calibri"/>
                <a:cs typeface="Calibri"/>
              </a:rPr>
              <a:t>go</a:t>
            </a:r>
            <a:r>
              <a:rPr sz="1400" spc="-30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400" spc="-25" dirty="0">
                <a:solidFill>
                  <a:srgbClr val="3A3838"/>
                </a:solidFill>
                <a:latin typeface="Calibri"/>
                <a:cs typeface="Calibri"/>
              </a:rPr>
              <a:t>to:</a:t>
            </a:r>
            <a:endParaRPr sz="1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969"/>
              </a:spcBef>
            </a:pPr>
            <a:r>
              <a:rPr sz="1400" dirty="0">
                <a:solidFill>
                  <a:srgbClr val="3A3838"/>
                </a:solidFill>
                <a:latin typeface="Calibri"/>
                <a:cs typeface="Calibri"/>
              </a:rPr>
              <a:t>/</a:t>
            </a:r>
            <a:r>
              <a:rPr sz="1400" spc="-35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3A3838"/>
                </a:solidFill>
                <a:latin typeface="Calibri"/>
                <a:cs typeface="Calibri"/>
              </a:rPr>
              <a:t>(home):</a:t>
            </a:r>
            <a:r>
              <a:rPr sz="1400" spc="-35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3A3838"/>
                </a:solidFill>
                <a:latin typeface="Calibri"/>
                <a:cs typeface="Calibri"/>
              </a:rPr>
              <a:t>Specifies</a:t>
            </a:r>
            <a:r>
              <a:rPr sz="1400" spc="-25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3A3838"/>
                </a:solidFill>
                <a:latin typeface="Calibri"/>
                <a:cs typeface="Calibri"/>
              </a:rPr>
              <a:t>whether</a:t>
            </a:r>
            <a:r>
              <a:rPr sz="1400" spc="-30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3A3838"/>
                </a:solidFill>
                <a:latin typeface="Calibri"/>
                <a:cs typeface="Calibri"/>
              </a:rPr>
              <a:t>the</a:t>
            </a:r>
            <a:r>
              <a:rPr sz="1400" spc="-35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3A3838"/>
                </a:solidFill>
                <a:latin typeface="Calibri"/>
                <a:cs typeface="Calibri"/>
              </a:rPr>
              <a:t>user</a:t>
            </a:r>
            <a:r>
              <a:rPr sz="1400" spc="-25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3A3838"/>
                </a:solidFill>
                <a:latin typeface="Calibri"/>
                <a:cs typeface="Calibri"/>
              </a:rPr>
              <a:t>is</a:t>
            </a:r>
            <a:r>
              <a:rPr sz="1400" spc="-30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3A3838"/>
                </a:solidFill>
                <a:latin typeface="Calibri"/>
                <a:cs typeface="Calibri"/>
              </a:rPr>
              <a:t>logged</a:t>
            </a:r>
            <a:r>
              <a:rPr sz="1400" spc="-35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3A3838"/>
                </a:solidFill>
                <a:latin typeface="Calibri"/>
                <a:cs typeface="Calibri"/>
              </a:rPr>
              <a:t>in</a:t>
            </a:r>
            <a:r>
              <a:rPr sz="1400" spc="-35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3A3838"/>
                </a:solidFill>
                <a:latin typeface="Calibri"/>
                <a:cs typeface="Calibri"/>
              </a:rPr>
              <a:t>or</a:t>
            </a:r>
            <a:r>
              <a:rPr sz="1400" spc="-30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400" spc="-20" dirty="0">
                <a:solidFill>
                  <a:srgbClr val="3A3838"/>
                </a:solidFill>
                <a:latin typeface="Calibri"/>
                <a:cs typeface="Calibri"/>
              </a:rPr>
              <a:t>not.</a:t>
            </a:r>
            <a:endParaRPr sz="1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960"/>
              </a:spcBef>
            </a:pPr>
            <a:r>
              <a:rPr sz="1400" spc="-10" dirty="0">
                <a:solidFill>
                  <a:srgbClr val="3A3838"/>
                </a:solidFill>
                <a:latin typeface="Calibri"/>
                <a:cs typeface="Calibri"/>
              </a:rPr>
              <a:t>/register:</a:t>
            </a:r>
            <a:r>
              <a:rPr sz="1400" spc="-30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400" spc="-40" dirty="0">
                <a:solidFill>
                  <a:srgbClr val="3A3838"/>
                </a:solidFill>
                <a:latin typeface="Calibri"/>
                <a:cs typeface="Calibri"/>
              </a:rPr>
              <a:t>Takes</a:t>
            </a:r>
            <a:r>
              <a:rPr sz="1400" spc="-30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3A3838"/>
                </a:solidFill>
                <a:latin typeface="Calibri"/>
                <a:cs typeface="Calibri"/>
              </a:rPr>
              <a:t>the</a:t>
            </a:r>
            <a:r>
              <a:rPr sz="1400" spc="-30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3A3838"/>
                </a:solidFill>
                <a:latin typeface="Calibri"/>
                <a:cs typeface="Calibri"/>
              </a:rPr>
              <a:t>user</a:t>
            </a:r>
            <a:r>
              <a:rPr sz="1400" spc="-20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3A3838"/>
                </a:solidFill>
                <a:latin typeface="Calibri"/>
                <a:cs typeface="Calibri"/>
              </a:rPr>
              <a:t>to</a:t>
            </a:r>
            <a:r>
              <a:rPr sz="1400" spc="-20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3A3838"/>
                </a:solidFill>
                <a:latin typeface="Calibri"/>
                <a:cs typeface="Calibri"/>
              </a:rPr>
              <a:t>the</a:t>
            </a:r>
            <a:r>
              <a:rPr sz="1400" spc="-30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3A3838"/>
                </a:solidFill>
                <a:latin typeface="Calibri"/>
                <a:cs typeface="Calibri"/>
              </a:rPr>
              <a:t>registration</a:t>
            </a:r>
            <a:r>
              <a:rPr sz="1400" spc="-35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3A3838"/>
                </a:solidFill>
                <a:latin typeface="Calibri"/>
                <a:cs typeface="Calibri"/>
              </a:rPr>
              <a:t>screen.</a:t>
            </a:r>
            <a:endParaRPr sz="1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960"/>
              </a:spcBef>
            </a:pPr>
            <a:r>
              <a:rPr sz="1400" dirty="0">
                <a:solidFill>
                  <a:srgbClr val="3A3838"/>
                </a:solidFill>
                <a:latin typeface="Calibri"/>
                <a:cs typeface="Calibri"/>
              </a:rPr>
              <a:t>/home:</a:t>
            </a:r>
            <a:r>
              <a:rPr sz="1400" spc="-30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3A3838"/>
                </a:solidFill>
                <a:latin typeface="Calibri"/>
                <a:cs typeface="Calibri"/>
              </a:rPr>
              <a:t>Displays</a:t>
            </a:r>
            <a:r>
              <a:rPr sz="1400" spc="-20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3A3838"/>
                </a:solidFill>
                <a:latin typeface="Calibri"/>
                <a:cs typeface="Calibri"/>
              </a:rPr>
              <a:t>the</a:t>
            </a:r>
            <a:r>
              <a:rPr sz="1400" spc="-30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3A3838"/>
                </a:solidFill>
                <a:latin typeface="Calibri"/>
                <a:cs typeface="Calibri"/>
              </a:rPr>
              <a:t>home</a:t>
            </a:r>
            <a:r>
              <a:rPr sz="1400" spc="-30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3A3838"/>
                </a:solidFill>
                <a:latin typeface="Calibri"/>
                <a:cs typeface="Calibri"/>
              </a:rPr>
              <a:t>screen.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17" name="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14400" y="2156460"/>
            <a:ext cx="3657346" cy="263550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143000" y="914349"/>
            <a:ext cx="2106930" cy="217170"/>
            <a:chOff x="1143000" y="914349"/>
            <a:chExt cx="2106930" cy="217170"/>
          </a:xfrm>
        </p:grpSpPr>
        <p:sp>
          <p:nvSpPr>
            <p:cNvPr id="3" name="object 3"/>
            <p:cNvSpPr/>
            <p:nvPr/>
          </p:nvSpPr>
          <p:spPr>
            <a:xfrm>
              <a:off x="1143304" y="914349"/>
              <a:ext cx="2106930" cy="217170"/>
            </a:xfrm>
            <a:custGeom>
              <a:avLst/>
              <a:gdLst/>
              <a:ahLst/>
              <a:cxnLst/>
              <a:rect l="l" t="t" r="r" b="b"/>
              <a:pathLst>
                <a:path w="2106930" h="217169">
                  <a:moveTo>
                    <a:pt x="2106422" y="0"/>
                  </a:moveTo>
                  <a:lnTo>
                    <a:pt x="0" y="0"/>
                  </a:lnTo>
                  <a:lnTo>
                    <a:pt x="0" y="216712"/>
                  </a:lnTo>
                  <a:lnTo>
                    <a:pt x="2106422" y="216712"/>
                  </a:lnTo>
                  <a:lnTo>
                    <a:pt x="2106422" y="0"/>
                  </a:lnTo>
                  <a:close/>
                </a:path>
              </a:pathLst>
            </a:custGeom>
            <a:solidFill>
              <a:srgbClr val="D2D2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43000" y="929640"/>
              <a:ext cx="153669" cy="153670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143304" y="914349"/>
            <a:ext cx="2119630" cy="2171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27965">
              <a:lnSpc>
                <a:spcPts val="1614"/>
              </a:lnSpc>
            </a:pPr>
            <a:r>
              <a:rPr sz="1400" dirty="0">
                <a:solidFill>
                  <a:srgbClr val="3A3838"/>
                </a:solidFill>
                <a:latin typeface="Calibri"/>
                <a:cs typeface="Calibri"/>
              </a:rPr>
              <a:t>Additional</a:t>
            </a:r>
            <a:r>
              <a:rPr sz="1400" spc="-70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3A3838"/>
                </a:solidFill>
                <a:latin typeface="Calibri"/>
                <a:cs typeface="Calibri"/>
              </a:rPr>
              <a:t>improvements: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02004" y="1105255"/>
            <a:ext cx="5864860" cy="699135"/>
          </a:xfrm>
          <a:prstGeom prst="rect">
            <a:avLst/>
          </a:prstGeom>
        </p:spPr>
        <p:txBody>
          <a:bodyPr vert="horz" wrap="square" lIns="0" tIns="135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70"/>
              </a:spcBef>
            </a:pPr>
            <a:r>
              <a:rPr sz="1400" dirty="0">
                <a:solidFill>
                  <a:srgbClr val="3A3838"/>
                </a:solidFill>
                <a:latin typeface="Calibri"/>
                <a:cs typeface="Calibri"/>
              </a:rPr>
              <a:t>Added</a:t>
            </a:r>
            <a:r>
              <a:rPr sz="1400" spc="-50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3A3838"/>
                </a:solidFill>
                <a:latin typeface="Calibri"/>
                <a:cs typeface="Calibri"/>
              </a:rPr>
              <a:t>the</a:t>
            </a:r>
            <a:r>
              <a:rPr sz="1400" spc="-30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3A3838"/>
                </a:solidFill>
                <a:latin typeface="Calibri"/>
                <a:cs typeface="Calibri"/>
              </a:rPr>
              <a:t>missing</a:t>
            </a:r>
            <a:r>
              <a:rPr sz="1400" spc="-40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3A3838"/>
                </a:solidFill>
                <a:latin typeface="Calibri"/>
                <a:cs typeface="Calibri"/>
              </a:rPr>
              <a:t>/home</a:t>
            </a:r>
            <a:r>
              <a:rPr sz="1400" spc="-40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400" spc="-20" dirty="0">
                <a:solidFill>
                  <a:srgbClr val="3A3838"/>
                </a:solidFill>
                <a:latin typeface="Calibri"/>
                <a:cs typeface="Calibri"/>
              </a:rPr>
              <a:t>path.</a:t>
            </a:r>
            <a:endParaRPr sz="1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969"/>
              </a:spcBef>
            </a:pPr>
            <a:r>
              <a:rPr sz="1400" dirty="0">
                <a:solidFill>
                  <a:srgbClr val="3A3838"/>
                </a:solidFill>
                <a:latin typeface="Calibri"/>
                <a:cs typeface="Calibri"/>
              </a:rPr>
              <a:t>Use</a:t>
            </a:r>
            <a:r>
              <a:rPr sz="1400" spc="-25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3A3838"/>
                </a:solidFill>
                <a:latin typeface="Calibri"/>
                <a:cs typeface="Calibri"/>
              </a:rPr>
              <a:t>Consumer&lt;AuthService&gt;</a:t>
            </a:r>
            <a:r>
              <a:rPr sz="1400" spc="-20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3A3838"/>
                </a:solidFill>
                <a:latin typeface="Calibri"/>
                <a:cs typeface="Calibri"/>
              </a:rPr>
              <a:t>to</a:t>
            </a:r>
            <a:r>
              <a:rPr sz="1400" spc="-10" dirty="0">
                <a:solidFill>
                  <a:srgbClr val="3A3838"/>
                </a:solidFill>
                <a:latin typeface="Calibri"/>
                <a:cs typeface="Calibri"/>
              </a:rPr>
              <a:t> dynamically update</a:t>
            </a:r>
            <a:r>
              <a:rPr sz="1400" spc="-20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3A3838"/>
                </a:solidFill>
                <a:latin typeface="Calibri"/>
                <a:cs typeface="Calibri"/>
              </a:rPr>
              <a:t>screens</a:t>
            </a:r>
            <a:r>
              <a:rPr sz="1400" spc="-10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3A3838"/>
                </a:solidFill>
                <a:latin typeface="Calibri"/>
                <a:cs typeface="Calibri"/>
              </a:rPr>
              <a:t>based</a:t>
            </a:r>
            <a:r>
              <a:rPr sz="1400" spc="-25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3A3838"/>
                </a:solidFill>
                <a:latin typeface="Calibri"/>
                <a:cs typeface="Calibri"/>
              </a:rPr>
              <a:t>on</a:t>
            </a:r>
            <a:r>
              <a:rPr sz="1400" spc="-20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3A3838"/>
                </a:solidFill>
                <a:latin typeface="Calibri"/>
                <a:cs typeface="Calibri"/>
              </a:rPr>
              <a:t>user</a:t>
            </a:r>
            <a:r>
              <a:rPr sz="1400" spc="-10" dirty="0">
                <a:solidFill>
                  <a:srgbClr val="3A3838"/>
                </a:solidFill>
                <a:latin typeface="Calibri"/>
                <a:cs typeface="Calibri"/>
              </a:rPr>
              <a:t> status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14400" y="1921891"/>
            <a:ext cx="4968240" cy="336042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4704" y="914349"/>
            <a:ext cx="2025650" cy="433705"/>
          </a:xfrm>
          <a:prstGeom prst="rect">
            <a:avLst/>
          </a:prstGeom>
          <a:solidFill>
            <a:srgbClr val="D2D2D2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215"/>
              </a:lnSpc>
            </a:pPr>
            <a:r>
              <a:rPr sz="2800" i="1" dirty="0">
                <a:solidFill>
                  <a:srgbClr val="3A3838"/>
                </a:solidFill>
                <a:latin typeface="Calibri"/>
                <a:cs typeface="Calibri"/>
              </a:rPr>
              <a:t>Home</a:t>
            </a:r>
            <a:r>
              <a:rPr sz="2800" i="1" spc="-85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2800" i="1" spc="-10" dirty="0">
                <a:solidFill>
                  <a:srgbClr val="3A3838"/>
                </a:solidFill>
                <a:latin typeface="Calibri"/>
                <a:cs typeface="Calibri"/>
              </a:rPr>
              <a:t>Screen: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43000" y="2782485"/>
            <a:ext cx="179705" cy="167724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902004" y="1437792"/>
            <a:ext cx="5605145" cy="2915285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sz="1600" dirty="0">
                <a:solidFill>
                  <a:srgbClr val="3A3838"/>
                </a:solidFill>
                <a:latin typeface="Calibri"/>
                <a:cs typeface="Calibri"/>
              </a:rPr>
              <a:t>The</a:t>
            </a:r>
            <a:r>
              <a:rPr sz="1600" spc="-25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3A3838"/>
                </a:solidFill>
                <a:latin typeface="Calibri"/>
                <a:cs typeface="Calibri"/>
              </a:rPr>
              <a:t>code</a:t>
            </a:r>
            <a:r>
              <a:rPr sz="1600" spc="-25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Calibri"/>
                <a:cs typeface="Calibri"/>
              </a:rPr>
              <a:t>represents</a:t>
            </a:r>
            <a:r>
              <a:rPr sz="1600" spc="-25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3A3838"/>
                </a:solidFill>
                <a:latin typeface="Calibri"/>
                <a:cs typeface="Calibri"/>
              </a:rPr>
              <a:t>a</a:t>
            </a:r>
            <a:r>
              <a:rPr sz="1600" spc="-25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Calibri"/>
                <a:cs typeface="Calibri"/>
              </a:rPr>
              <a:t>HomeScreen interface</a:t>
            </a:r>
            <a:r>
              <a:rPr sz="1600" spc="-20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3A3838"/>
                </a:solidFill>
                <a:latin typeface="Calibri"/>
                <a:cs typeface="Calibri"/>
              </a:rPr>
              <a:t>within</a:t>
            </a:r>
            <a:r>
              <a:rPr sz="1600" spc="-25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3A3838"/>
                </a:solidFill>
                <a:latin typeface="Calibri"/>
                <a:cs typeface="Calibri"/>
              </a:rPr>
              <a:t>a</a:t>
            </a:r>
            <a:r>
              <a:rPr sz="1600" spc="-20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Calibri"/>
                <a:cs typeface="Calibri"/>
              </a:rPr>
              <a:t>Flutter</a:t>
            </a:r>
            <a:endParaRPr sz="1600" dirty="0">
              <a:latin typeface="Calibri"/>
              <a:cs typeface="Calibri"/>
            </a:endParaRPr>
          </a:p>
          <a:p>
            <a:pPr marL="12700" marR="5080">
              <a:lnSpc>
                <a:spcPct val="108800"/>
              </a:lnSpc>
              <a:spcBef>
                <a:spcPts val="25"/>
              </a:spcBef>
            </a:pPr>
            <a:r>
              <a:rPr sz="1600" dirty="0">
                <a:solidFill>
                  <a:srgbClr val="3A3838"/>
                </a:solidFill>
                <a:latin typeface="Calibri"/>
                <a:cs typeface="Calibri"/>
              </a:rPr>
              <a:t>application.</a:t>
            </a:r>
            <a:r>
              <a:rPr sz="1600" spc="-40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3A3838"/>
                </a:solidFill>
                <a:latin typeface="Calibri"/>
                <a:cs typeface="Calibri"/>
              </a:rPr>
              <a:t>In</a:t>
            </a:r>
            <a:r>
              <a:rPr sz="1600" spc="-40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3A3838"/>
                </a:solidFill>
                <a:latin typeface="Calibri"/>
                <a:cs typeface="Calibri"/>
              </a:rPr>
              <a:t>this</a:t>
            </a:r>
            <a:r>
              <a:rPr sz="1600" spc="-50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3A3838"/>
                </a:solidFill>
                <a:latin typeface="Calibri"/>
                <a:cs typeface="Calibri"/>
              </a:rPr>
              <a:t>screen,</a:t>
            </a:r>
            <a:r>
              <a:rPr sz="1600" spc="-40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3A3838"/>
                </a:solidFill>
                <a:latin typeface="Calibri"/>
                <a:cs typeface="Calibri"/>
              </a:rPr>
              <a:t>tasks</a:t>
            </a:r>
            <a:r>
              <a:rPr sz="1600" spc="-40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3A3838"/>
                </a:solidFill>
                <a:latin typeface="Calibri"/>
                <a:cs typeface="Calibri"/>
              </a:rPr>
              <a:t>and</a:t>
            </a:r>
            <a:r>
              <a:rPr sz="1600" spc="-35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Calibri"/>
                <a:cs typeface="Calibri"/>
              </a:rPr>
              <a:t>related</a:t>
            </a:r>
            <a:r>
              <a:rPr sz="1600" spc="-40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3A3838"/>
                </a:solidFill>
                <a:latin typeface="Calibri"/>
                <a:cs typeface="Calibri"/>
              </a:rPr>
              <a:t>services</a:t>
            </a:r>
            <a:r>
              <a:rPr sz="1600" spc="-40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3A3838"/>
                </a:solidFill>
                <a:latin typeface="Calibri"/>
                <a:cs typeface="Calibri"/>
              </a:rPr>
              <a:t>are</a:t>
            </a:r>
            <a:r>
              <a:rPr sz="1600" spc="-35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3A3838"/>
                </a:solidFill>
                <a:latin typeface="Calibri"/>
                <a:cs typeface="Calibri"/>
              </a:rPr>
              <a:t>handled,</a:t>
            </a:r>
            <a:r>
              <a:rPr sz="1600" spc="-40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600" spc="-25" dirty="0">
                <a:solidFill>
                  <a:srgbClr val="3A3838"/>
                </a:solidFill>
                <a:latin typeface="Calibri"/>
                <a:cs typeface="Calibri"/>
              </a:rPr>
              <a:t>in </a:t>
            </a:r>
            <a:r>
              <a:rPr sz="1600" dirty="0">
                <a:solidFill>
                  <a:srgbClr val="3A3838"/>
                </a:solidFill>
                <a:latin typeface="Calibri"/>
                <a:cs typeface="Calibri"/>
              </a:rPr>
              <a:t>addition</a:t>
            </a:r>
            <a:r>
              <a:rPr sz="1600" spc="-30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3A3838"/>
                </a:solidFill>
                <a:latin typeface="Calibri"/>
                <a:cs typeface="Calibri"/>
              </a:rPr>
              <a:t>to</a:t>
            </a:r>
            <a:r>
              <a:rPr sz="1600" spc="-25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3A3838"/>
                </a:solidFill>
                <a:latin typeface="Calibri"/>
                <a:cs typeface="Calibri"/>
              </a:rPr>
              <a:t>managing</a:t>
            </a:r>
            <a:r>
              <a:rPr sz="1600" spc="-25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Calibri"/>
                <a:cs typeface="Calibri"/>
              </a:rPr>
              <a:t>logout.</a:t>
            </a:r>
            <a:endParaRPr sz="16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994"/>
              </a:spcBef>
            </a:pPr>
            <a:r>
              <a:rPr sz="1600" b="1" dirty="0">
                <a:solidFill>
                  <a:srgbClr val="3A3838"/>
                </a:solidFill>
                <a:latin typeface="Calibri"/>
                <a:cs typeface="Calibri"/>
              </a:rPr>
              <a:t>Most</a:t>
            </a:r>
            <a:r>
              <a:rPr sz="1600" b="1" spc="-40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600" b="1" spc="-10" dirty="0">
                <a:solidFill>
                  <a:srgbClr val="3A3838"/>
                </a:solidFill>
                <a:latin typeface="Calibri"/>
                <a:cs typeface="Calibri"/>
              </a:rPr>
              <a:t>important</a:t>
            </a:r>
            <a:r>
              <a:rPr sz="1600" b="1" spc="-30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600" b="1" dirty="0">
                <a:solidFill>
                  <a:srgbClr val="3A3838"/>
                </a:solidFill>
                <a:latin typeface="Calibri"/>
                <a:cs typeface="Calibri"/>
              </a:rPr>
              <a:t>Point</a:t>
            </a:r>
            <a:r>
              <a:rPr sz="1600" b="1" spc="-40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600" b="1" dirty="0">
                <a:solidFill>
                  <a:srgbClr val="3A3838"/>
                </a:solidFill>
                <a:latin typeface="Calibri"/>
                <a:cs typeface="Calibri"/>
              </a:rPr>
              <a:t>in</a:t>
            </a:r>
            <a:r>
              <a:rPr sz="1600" b="1" spc="-45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600" b="1" spc="-20" dirty="0">
                <a:solidFill>
                  <a:srgbClr val="3A3838"/>
                </a:solidFill>
                <a:latin typeface="Calibri"/>
                <a:cs typeface="Calibri"/>
              </a:rPr>
              <a:t>code:</a:t>
            </a:r>
            <a:endParaRPr sz="1600" dirty="0">
              <a:latin typeface="Calibri"/>
              <a:cs typeface="Calibri"/>
            </a:endParaRPr>
          </a:p>
          <a:p>
            <a:pPr marL="469265">
              <a:lnSpc>
                <a:spcPct val="100000"/>
              </a:lnSpc>
              <a:spcBef>
                <a:spcPts val="985"/>
              </a:spcBef>
            </a:pPr>
            <a:r>
              <a:rPr sz="1600" dirty="0">
                <a:solidFill>
                  <a:srgbClr val="3A3838"/>
                </a:solidFill>
                <a:highlight>
                  <a:srgbClr val="C0C0C0"/>
                </a:highlight>
                <a:latin typeface="Calibri"/>
                <a:cs typeface="Calibri"/>
              </a:rPr>
              <a:t>Import</a:t>
            </a:r>
            <a:r>
              <a:rPr sz="1600" spc="-30" dirty="0">
                <a:solidFill>
                  <a:srgbClr val="3A3838"/>
                </a:solidFill>
                <a:highlight>
                  <a:srgbClr val="C0C0C0"/>
                </a:highlight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3A3838"/>
                </a:solidFill>
                <a:highlight>
                  <a:srgbClr val="C0C0C0"/>
                </a:highlight>
                <a:latin typeface="Calibri"/>
                <a:cs typeface="Calibri"/>
              </a:rPr>
              <a:t>services</a:t>
            </a:r>
            <a:r>
              <a:rPr sz="1600" spc="-35" dirty="0">
                <a:solidFill>
                  <a:srgbClr val="3A3838"/>
                </a:solidFill>
                <a:highlight>
                  <a:srgbClr val="C0C0C0"/>
                </a:highlight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3A3838"/>
                </a:solidFill>
                <a:highlight>
                  <a:srgbClr val="C0C0C0"/>
                </a:highlight>
                <a:latin typeface="Calibri"/>
                <a:cs typeface="Calibri"/>
              </a:rPr>
              <a:t>and</a:t>
            </a:r>
            <a:r>
              <a:rPr sz="1600" spc="-35" dirty="0">
                <a:solidFill>
                  <a:srgbClr val="3A3838"/>
                </a:solidFill>
                <a:highlight>
                  <a:srgbClr val="C0C0C0"/>
                </a:highlight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3A3838"/>
                </a:solidFill>
                <a:highlight>
                  <a:srgbClr val="C0C0C0"/>
                </a:highlight>
                <a:latin typeface="Calibri"/>
                <a:cs typeface="Calibri"/>
              </a:rPr>
              <a:t>widgets</a:t>
            </a:r>
            <a:r>
              <a:rPr sz="1600" spc="-10" dirty="0">
                <a:solidFill>
                  <a:srgbClr val="3A3838"/>
                </a:solidFill>
                <a:latin typeface="Calibri"/>
                <a:cs typeface="Calibri"/>
              </a:rPr>
              <a:t>:</a:t>
            </a:r>
            <a:endParaRPr sz="1600" dirty="0">
              <a:latin typeface="Calibri"/>
              <a:cs typeface="Calibri"/>
            </a:endParaRPr>
          </a:p>
          <a:p>
            <a:pPr marL="12700" marR="900430">
              <a:lnSpc>
                <a:spcPct val="157900"/>
              </a:lnSpc>
              <a:spcBef>
                <a:spcPts val="35"/>
              </a:spcBef>
            </a:pPr>
            <a:r>
              <a:rPr sz="1400" spc="-10" dirty="0">
                <a:solidFill>
                  <a:srgbClr val="3A3838"/>
                </a:solidFill>
                <a:latin typeface="Calibri"/>
                <a:cs typeface="Calibri"/>
              </a:rPr>
              <a:t>task_service.dart:</a:t>
            </a:r>
            <a:r>
              <a:rPr sz="1400" spc="-35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3A3838"/>
                </a:solidFill>
                <a:latin typeface="Calibri"/>
                <a:cs typeface="Calibri"/>
              </a:rPr>
              <a:t>Contains</a:t>
            </a:r>
            <a:r>
              <a:rPr sz="1400" spc="-15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3A3838"/>
                </a:solidFill>
                <a:latin typeface="Calibri"/>
                <a:cs typeface="Calibri"/>
              </a:rPr>
              <a:t>services</a:t>
            </a:r>
            <a:r>
              <a:rPr sz="1400" spc="-20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3A3838"/>
                </a:solidFill>
                <a:latin typeface="Calibri"/>
                <a:cs typeface="Calibri"/>
              </a:rPr>
              <a:t>related</a:t>
            </a:r>
            <a:r>
              <a:rPr sz="1400" spc="-30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3A3838"/>
                </a:solidFill>
                <a:latin typeface="Calibri"/>
                <a:cs typeface="Calibri"/>
              </a:rPr>
              <a:t>to</a:t>
            </a:r>
            <a:r>
              <a:rPr sz="1400" spc="-20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3A3838"/>
                </a:solidFill>
                <a:latin typeface="Calibri"/>
                <a:cs typeface="Calibri"/>
              </a:rPr>
              <a:t>task</a:t>
            </a:r>
            <a:r>
              <a:rPr sz="1400" spc="-20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3A3838"/>
                </a:solidFill>
                <a:latin typeface="Calibri"/>
                <a:cs typeface="Calibri"/>
              </a:rPr>
              <a:t>management. task_input.dart:</a:t>
            </a:r>
            <a:r>
              <a:rPr sz="1400" spc="-40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3A3838"/>
                </a:solidFill>
                <a:latin typeface="Calibri"/>
                <a:cs typeface="Calibri"/>
              </a:rPr>
              <a:t>Widget</a:t>
            </a:r>
            <a:r>
              <a:rPr sz="1400" spc="-30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3A3838"/>
                </a:solidFill>
                <a:latin typeface="Calibri"/>
                <a:cs typeface="Calibri"/>
              </a:rPr>
              <a:t>for</a:t>
            </a:r>
            <a:r>
              <a:rPr sz="1400" spc="-25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3A3838"/>
                </a:solidFill>
                <a:latin typeface="Calibri"/>
                <a:cs typeface="Calibri"/>
              </a:rPr>
              <a:t>entering</a:t>
            </a:r>
            <a:r>
              <a:rPr sz="1400" spc="-30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3A3838"/>
                </a:solidFill>
                <a:latin typeface="Calibri"/>
                <a:cs typeface="Calibri"/>
              </a:rPr>
              <a:t>new</a:t>
            </a:r>
            <a:r>
              <a:rPr sz="1400" spc="-20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3A3838"/>
                </a:solidFill>
                <a:latin typeface="Calibri"/>
                <a:cs typeface="Calibri"/>
              </a:rPr>
              <a:t>tasks.</a:t>
            </a:r>
            <a:endParaRPr sz="1400" dirty="0">
              <a:latin typeface="Calibri"/>
              <a:cs typeface="Calibri"/>
            </a:endParaRPr>
          </a:p>
          <a:p>
            <a:pPr marL="12700" marR="2114550">
              <a:lnSpc>
                <a:spcPct val="157100"/>
              </a:lnSpc>
            </a:pPr>
            <a:r>
              <a:rPr sz="1400" spc="-10" dirty="0">
                <a:solidFill>
                  <a:srgbClr val="3A3838"/>
                </a:solidFill>
                <a:latin typeface="Calibri"/>
                <a:cs typeface="Calibri"/>
              </a:rPr>
              <a:t>task_list.dart:</a:t>
            </a:r>
            <a:r>
              <a:rPr sz="1400" spc="-25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3A3838"/>
                </a:solidFill>
                <a:latin typeface="Calibri"/>
                <a:cs typeface="Calibri"/>
              </a:rPr>
              <a:t>Widget</a:t>
            </a:r>
            <a:r>
              <a:rPr sz="1400" spc="-20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3A3838"/>
                </a:solidFill>
                <a:latin typeface="Calibri"/>
                <a:cs typeface="Calibri"/>
              </a:rPr>
              <a:t>displaying</a:t>
            </a:r>
            <a:r>
              <a:rPr sz="1400" spc="-20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3A3838"/>
                </a:solidFill>
                <a:latin typeface="Calibri"/>
                <a:cs typeface="Calibri"/>
              </a:rPr>
              <a:t>the</a:t>
            </a:r>
            <a:r>
              <a:rPr sz="1400" spc="-20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3A3838"/>
                </a:solidFill>
                <a:latin typeface="Calibri"/>
                <a:cs typeface="Calibri"/>
              </a:rPr>
              <a:t>list</a:t>
            </a:r>
            <a:r>
              <a:rPr sz="1400" spc="-20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3A3838"/>
                </a:solidFill>
                <a:latin typeface="Calibri"/>
                <a:cs typeface="Calibri"/>
              </a:rPr>
              <a:t>of</a:t>
            </a:r>
            <a:r>
              <a:rPr sz="1400" spc="-15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3A3838"/>
                </a:solidFill>
                <a:latin typeface="Calibri"/>
                <a:cs typeface="Calibri"/>
              </a:rPr>
              <a:t>tasks. login_screen.dart:</a:t>
            </a:r>
            <a:r>
              <a:rPr sz="1400" dirty="0">
                <a:solidFill>
                  <a:srgbClr val="3A3838"/>
                </a:solidFill>
                <a:latin typeface="Calibri"/>
                <a:cs typeface="Calibri"/>
              </a:rPr>
              <a:t> Login </a:t>
            </a:r>
            <a:r>
              <a:rPr sz="1400" spc="-10" dirty="0">
                <a:solidFill>
                  <a:srgbClr val="3A3838"/>
                </a:solidFill>
                <a:latin typeface="Calibri"/>
                <a:cs typeface="Calibri"/>
              </a:rPr>
              <a:t>interface.</a:t>
            </a:r>
            <a:endParaRPr sz="1400" dirty="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43000" y="5498380"/>
            <a:ext cx="179705" cy="167724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902004" y="5451729"/>
            <a:ext cx="4155440" cy="89774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69265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solidFill>
                  <a:srgbClr val="3A3838"/>
                </a:solidFill>
                <a:highlight>
                  <a:srgbClr val="C0C0C0"/>
                </a:highlight>
                <a:latin typeface="Calibri"/>
                <a:cs typeface="Calibri"/>
              </a:rPr>
              <a:t>Bring</a:t>
            </a:r>
            <a:r>
              <a:rPr sz="1600" spc="-25" dirty="0">
                <a:solidFill>
                  <a:srgbClr val="3A3838"/>
                </a:solidFill>
                <a:highlight>
                  <a:srgbClr val="C0C0C0"/>
                </a:highlight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3A3838"/>
                </a:solidFill>
                <a:highlight>
                  <a:srgbClr val="C0C0C0"/>
                </a:highlight>
                <a:latin typeface="Calibri"/>
                <a:cs typeface="Calibri"/>
              </a:rPr>
              <a:t>services</a:t>
            </a:r>
            <a:endParaRPr sz="1600" dirty="0">
              <a:highlight>
                <a:srgbClr val="C0C0C0"/>
              </a:highlight>
              <a:latin typeface="Calibri"/>
              <a:cs typeface="Calibri"/>
            </a:endParaRPr>
          </a:p>
          <a:p>
            <a:pPr marL="12700" marR="5080">
              <a:lnSpc>
                <a:spcPct val="157100"/>
              </a:lnSpc>
              <a:spcBef>
                <a:spcPts val="45"/>
              </a:spcBef>
            </a:pPr>
            <a:r>
              <a:rPr sz="1400" dirty="0">
                <a:solidFill>
                  <a:srgbClr val="3A3838"/>
                </a:solidFill>
                <a:latin typeface="Calibri"/>
                <a:cs typeface="Calibri"/>
              </a:rPr>
              <a:t>AuthService</a:t>
            </a:r>
            <a:r>
              <a:rPr sz="1400" spc="-45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3A3838"/>
                </a:solidFill>
                <a:latin typeface="Calibri"/>
                <a:cs typeface="Calibri"/>
              </a:rPr>
              <a:t>is</a:t>
            </a:r>
            <a:r>
              <a:rPr sz="1400" spc="-30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3A3838"/>
                </a:solidFill>
                <a:latin typeface="Calibri"/>
                <a:cs typeface="Calibri"/>
              </a:rPr>
              <a:t>used</a:t>
            </a:r>
            <a:r>
              <a:rPr sz="1400" spc="-40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3A3838"/>
                </a:solidFill>
                <a:latin typeface="Calibri"/>
                <a:cs typeface="Calibri"/>
              </a:rPr>
              <a:t>to</a:t>
            </a:r>
            <a:r>
              <a:rPr sz="1400" spc="-30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3A3838"/>
                </a:solidFill>
                <a:latin typeface="Calibri"/>
                <a:cs typeface="Calibri"/>
              </a:rPr>
              <a:t>manage</a:t>
            </a:r>
            <a:r>
              <a:rPr sz="1400" spc="-35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3A3838"/>
                </a:solidFill>
                <a:latin typeface="Calibri"/>
                <a:cs typeface="Calibri"/>
              </a:rPr>
              <a:t>the</a:t>
            </a:r>
            <a:r>
              <a:rPr sz="1400" spc="-35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3A3838"/>
                </a:solidFill>
                <a:latin typeface="Calibri"/>
                <a:cs typeface="Calibri"/>
              </a:rPr>
              <a:t>login</a:t>
            </a:r>
            <a:r>
              <a:rPr sz="1400" spc="-45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3A3838"/>
                </a:solidFill>
                <a:latin typeface="Calibri"/>
                <a:cs typeface="Calibri"/>
              </a:rPr>
              <a:t>state</a:t>
            </a:r>
            <a:r>
              <a:rPr sz="1400" spc="-35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3A3838"/>
                </a:solidFill>
                <a:latin typeface="Calibri"/>
                <a:cs typeface="Calibri"/>
              </a:rPr>
              <a:t>of</a:t>
            </a:r>
            <a:r>
              <a:rPr sz="1400" spc="-30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3A3838"/>
                </a:solidFill>
                <a:latin typeface="Calibri"/>
                <a:cs typeface="Calibri"/>
              </a:rPr>
              <a:t>the</a:t>
            </a:r>
            <a:r>
              <a:rPr sz="1400" spc="-35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3A3838"/>
                </a:solidFill>
                <a:latin typeface="Calibri"/>
                <a:cs typeface="Calibri"/>
              </a:rPr>
              <a:t>user. TaskService</a:t>
            </a:r>
            <a:r>
              <a:rPr sz="1400" spc="-40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3A3838"/>
                </a:solidFill>
                <a:latin typeface="Calibri"/>
                <a:cs typeface="Calibri"/>
              </a:rPr>
              <a:t>is</a:t>
            </a:r>
            <a:r>
              <a:rPr sz="1400" spc="-30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3A3838"/>
                </a:solidFill>
                <a:latin typeface="Calibri"/>
                <a:cs typeface="Calibri"/>
              </a:rPr>
              <a:t>used</a:t>
            </a:r>
            <a:r>
              <a:rPr sz="1400" spc="-45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3A3838"/>
                </a:solidFill>
                <a:latin typeface="Calibri"/>
                <a:cs typeface="Calibri"/>
              </a:rPr>
              <a:t>to</a:t>
            </a:r>
            <a:r>
              <a:rPr sz="1400" spc="-25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3A3838"/>
                </a:solidFill>
                <a:latin typeface="Calibri"/>
                <a:cs typeface="Calibri"/>
              </a:rPr>
              <a:t>manage</a:t>
            </a:r>
            <a:r>
              <a:rPr sz="1400" spc="-40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3A3838"/>
                </a:solidFill>
                <a:latin typeface="Calibri"/>
                <a:cs typeface="Calibri"/>
              </a:rPr>
              <a:t>tasks</a:t>
            </a:r>
            <a:r>
              <a:rPr sz="1400" spc="-30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3A3838"/>
                </a:solidFill>
                <a:latin typeface="Calibri"/>
                <a:cs typeface="Calibri"/>
              </a:rPr>
              <a:t>(Fetch/Listen).</a:t>
            </a:r>
            <a:endParaRPr sz="1400" dirty="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43000" y="7099892"/>
            <a:ext cx="179705" cy="168317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902004" y="7053453"/>
            <a:ext cx="5891530" cy="8451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69265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solidFill>
                  <a:srgbClr val="3A3838"/>
                </a:solidFill>
                <a:highlight>
                  <a:srgbClr val="C0C0C0"/>
                </a:highlight>
                <a:latin typeface="Calibri"/>
                <a:cs typeface="Calibri"/>
              </a:rPr>
              <a:t>Update</a:t>
            </a:r>
            <a:r>
              <a:rPr sz="1600" spc="-40" dirty="0">
                <a:solidFill>
                  <a:srgbClr val="3A3838"/>
                </a:solidFill>
                <a:highlight>
                  <a:srgbClr val="C0C0C0"/>
                </a:highlight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3A3838"/>
                </a:solidFill>
                <a:highlight>
                  <a:srgbClr val="C0C0C0"/>
                </a:highlight>
                <a:latin typeface="Calibri"/>
                <a:cs typeface="Calibri"/>
              </a:rPr>
              <a:t>tasks</a:t>
            </a:r>
            <a:endParaRPr sz="1600" dirty="0">
              <a:highlight>
                <a:srgbClr val="C0C0C0"/>
              </a:highlight>
              <a:latin typeface="Calibri"/>
              <a:cs typeface="Calibri"/>
            </a:endParaRPr>
          </a:p>
          <a:p>
            <a:pPr marL="12700" marR="5080">
              <a:lnSpc>
                <a:spcPct val="109300"/>
              </a:lnSpc>
              <a:spcBef>
                <a:spcPts val="860"/>
              </a:spcBef>
            </a:pPr>
            <a:r>
              <a:rPr sz="1400" dirty="0">
                <a:solidFill>
                  <a:srgbClr val="3A3838"/>
                </a:solidFill>
                <a:latin typeface="Calibri"/>
                <a:cs typeface="Calibri"/>
              </a:rPr>
              <a:t>If</a:t>
            </a:r>
            <a:r>
              <a:rPr sz="1400" spc="-30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3A3838"/>
                </a:solidFill>
                <a:latin typeface="Calibri"/>
                <a:cs typeface="Calibri"/>
              </a:rPr>
              <a:t>the</a:t>
            </a:r>
            <a:r>
              <a:rPr sz="1400" spc="-30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3A3838"/>
                </a:solidFill>
                <a:latin typeface="Calibri"/>
                <a:cs typeface="Calibri"/>
              </a:rPr>
              <a:t>user</a:t>
            </a:r>
            <a:r>
              <a:rPr sz="1400" spc="-25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3A3838"/>
                </a:solidFill>
                <a:latin typeface="Calibri"/>
                <a:cs typeface="Calibri"/>
              </a:rPr>
              <a:t>is</a:t>
            </a:r>
            <a:r>
              <a:rPr sz="1400" spc="-30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3A3838"/>
                </a:solidFill>
                <a:latin typeface="Calibri"/>
                <a:cs typeface="Calibri"/>
              </a:rPr>
              <a:t>logged</a:t>
            </a:r>
            <a:r>
              <a:rPr sz="1400" spc="-40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3A3838"/>
                </a:solidFill>
                <a:latin typeface="Calibri"/>
                <a:cs typeface="Calibri"/>
              </a:rPr>
              <a:t>in,</a:t>
            </a:r>
            <a:r>
              <a:rPr sz="1400" spc="-35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3A3838"/>
                </a:solidFill>
                <a:latin typeface="Calibri"/>
                <a:cs typeface="Calibri"/>
              </a:rPr>
              <a:t>the</a:t>
            </a:r>
            <a:r>
              <a:rPr sz="1400" spc="-25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3A3838"/>
                </a:solidFill>
                <a:latin typeface="Calibri"/>
                <a:cs typeface="Calibri"/>
              </a:rPr>
              <a:t>application</a:t>
            </a:r>
            <a:r>
              <a:rPr sz="1400" spc="-35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3A3838"/>
                </a:solidFill>
                <a:latin typeface="Calibri"/>
                <a:cs typeface="Calibri"/>
              </a:rPr>
              <a:t>listens</a:t>
            </a:r>
            <a:r>
              <a:rPr sz="1400" spc="-25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3A3838"/>
                </a:solidFill>
                <a:latin typeface="Calibri"/>
                <a:cs typeface="Calibri"/>
              </a:rPr>
              <a:t>for</a:t>
            </a:r>
            <a:r>
              <a:rPr sz="1400" spc="-30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3A3838"/>
                </a:solidFill>
                <a:latin typeface="Calibri"/>
                <a:cs typeface="Calibri"/>
              </a:rPr>
              <a:t>changes</a:t>
            </a:r>
            <a:r>
              <a:rPr sz="1400" spc="-30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3A3838"/>
                </a:solidFill>
                <a:latin typeface="Calibri"/>
                <a:cs typeface="Calibri"/>
              </a:rPr>
              <a:t>in</a:t>
            </a:r>
            <a:r>
              <a:rPr sz="1400" spc="-35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3A3838"/>
                </a:solidFill>
                <a:latin typeface="Calibri"/>
                <a:cs typeface="Calibri"/>
              </a:rPr>
              <a:t>the</a:t>
            </a:r>
            <a:r>
              <a:rPr sz="1400" spc="-35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3A3838"/>
                </a:solidFill>
                <a:latin typeface="Calibri"/>
                <a:cs typeface="Calibri"/>
              </a:rPr>
              <a:t>user's</a:t>
            </a:r>
            <a:r>
              <a:rPr sz="1400" spc="-25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3A3838"/>
                </a:solidFill>
                <a:latin typeface="Calibri"/>
                <a:cs typeface="Calibri"/>
              </a:rPr>
              <a:t>task</a:t>
            </a:r>
            <a:r>
              <a:rPr sz="1400" spc="-30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3A3838"/>
                </a:solidFill>
                <a:latin typeface="Calibri"/>
                <a:cs typeface="Calibri"/>
              </a:rPr>
              <a:t>list</a:t>
            </a:r>
            <a:r>
              <a:rPr sz="1400" spc="-35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400" spc="-25" dirty="0">
                <a:solidFill>
                  <a:srgbClr val="3A3838"/>
                </a:solidFill>
                <a:latin typeface="Calibri"/>
                <a:cs typeface="Calibri"/>
              </a:rPr>
              <a:t>via </a:t>
            </a:r>
            <a:r>
              <a:rPr sz="1400" spc="-10" dirty="0">
                <a:solidFill>
                  <a:srgbClr val="3A3838"/>
                </a:solidFill>
                <a:latin typeface="Calibri"/>
                <a:cs typeface="Calibri"/>
              </a:rPr>
              <a:t>listenToTasks.</a:t>
            </a:r>
            <a:endParaRPr sz="1400" dirty="0">
              <a:latin typeface="Calibri"/>
              <a:cs typeface="Calibri"/>
            </a:endParaRPr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14400" y="4471415"/>
            <a:ext cx="4061460" cy="883411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14400" y="6515100"/>
            <a:ext cx="4267200" cy="441451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14400" y="8014716"/>
            <a:ext cx="3985260" cy="75437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43000" y="938445"/>
            <a:ext cx="179705" cy="167724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02004" y="891286"/>
            <a:ext cx="5477510" cy="21875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69265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solidFill>
                  <a:srgbClr val="3A3838"/>
                </a:solidFill>
                <a:highlight>
                  <a:srgbClr val="C0C0C0"/>
                </a:highlight>
                <a:latin typeface="Calibri"/>
                <a:cs typeface="Calibri"/>
              </a:rPr>
              <a:t>Home</a:t>
            </a:r>
            <a:r>
              <a:rPr sz="1600" spc="-60" dirty="0">
                <a:solidFill>
                  <a:srgbClr val="3A3838"/>
                </a:solidFill>
                <a:highlight>
                  <a:srgbClr val="C0C0C0"/>
                </a:highlight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3A3838"/>
                </a:solidFill>
                <a:highlight>
                  <a:srgbClr val="C0C0C0"/>
                </a:highlight>
                <a:latin typeface="Calibri"/>
                <a:cs typeface="Calibri"/>
              </a:rPr>
              <a:t>screen</a:t>
            </a:r>
            <a:r>
              <a:rPr sz="1600" spc="-45" dirty="0">
                <a:solidFill>
                  <a:srgbClr val="3A3838"/>
                </a:solidFill>
                <a:highlight>
                  <a:srgbClr val="C0C0C0"/>
                </a:highlight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3A3838"/>
                </a:solidFill>
                <a:highlight>
                  <a:srgbClr val="C0C0C0"/>
                </a:highlight>
                <a:latin typeface="Calibri"/>
                <a:cs typeface="Calibri"/>
              </a:rPr>
              <a:t>structure</a:t>
            </a:r>
            <a:endParaRPr sz="1600" dirty="0">
              <a:highlight>
                <a:srgbClr val="C0C0C0"/>
              </a:highlight>
              <a:latin typeface="Calibri"/>
              <a:cs typeface="Calibri"/>
            </a:endParaRPr>
          </a:p>
          <a:p>
            <a:pPr marL="12700" algn="just">
              <a:lnSpc>
                <a:spcPct val="100000"/>
              </a:lnSpc>
              <a:spcBef>
                <a:spcPts val="1005"/>
              </a:spcBef>
            </a:pPr>
            <a:r>
              <a:rPr sz="1400" dirty="0">
                <a:solidFill>
                  <a:srgbClr val="3A3838"/>
                </a:solidFill>
                <a:latin typeface="Calibri"/>
                <a:cs typeface="Calibri"/>
              </a:rPr>
              <a:t>AppBar</a:t>
            </a:r>
            <a:r>
              <a:rPr sz="1400" spc="-35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3A3838"/>
                </a:solidFill>
                <a:latin typeface="Calibri"/>
                <a:cs typeface="Calibri"/>
              </a:rPr>
              <a:t>Contains</a:t>
            </a:r>
            <a:r>
              <a:rPr sz="1400" spc="-30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3A3838"/>
                </a:solidFill>
                <a:latin typeface="Calibri"/>
                <a:cs typeface="Calibri"/>
              </a:rPr>
              <a:t>a</a:t>
            </a:r>
            <a:r>
              <a:rPr sz="1400" spc="-35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3A3838"/>
                </a:solidFill>
                <a:latin typeface="Calibri"/>
                <a:cs typeface="Calibri"/>
              </a:rPr>
              <a:t>Logout</a:t>
            </a:r>
            <a:r>
              <a:rPr sz="1400" spc="-35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3A3838"/>
                </a:solidFill>
                <a:latin typeface="Calibri"/>
                <a:cs typeface="Calibri"/>
              </a:rPr>
              <a:t>button:</a:t>
            </a:r>
            <a:endParaRPr sz="1400" dirty="0">
              <a:latin typeface="Calibri"/>
              <a:cs typeface="Calibri"/>
            </a:endParaRPr>
          </a:p>
          <a:p>
            <a:pPr marL="12700" marR="2139950" algn="just">
              <a:lnSpc>
                <a:spcPct val="157100"/>
              </a:lnSpc>
              <a:spcBef>
                <a:spcPts val="10"/>
              </a:spcBef>
            </a:pPr>
            <a:r>
              <a:rPr sz="1400" dirty="0">
                <a:solidFill>
                  <a:srgbClr val="3A3838"/>
                </a:solidFill>
                <a:latin typeface="Calibri"/>
                <a:cs typeface="Calibri"/>
              </a:rPr>
              <a:t>Calls</a:t>
            </a:r>
            <a:r>
              <a:rPr sz="1400" spc="-40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3A3838"/>
                </a:solidFill>
                <a:latin typeface="Calibri"/>
                <a:cs typeface="Calibri"/>
              </a:rPr>
              <a:t>logout</a:t>
            </a:r>
            <a:r>
              <a:rPr sz="1400" spc="-45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3A3838"/>
                </a:solidFill>
                <a:latin typeface="Calibri"/>
                <a:cs typeface="Calibri"/>
              </a:rPr>
              <a:t>in</a:t>
            </a:r>
            <a:r>
              <a:rPr sz="1400" spc="-40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3A3838"/>
                </a:solidFill>
                <a:latin typeface="Calibri"/>
                <a:cs typeface="Calibri"/>
              </a:rPr>
              <a:t>AuthService</a:t>
            </a:r>
            <a:r>
              <a:rPr sz="1400" spc="-50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3A3838"/>
                </a:solidFill>
                <a:latin typeface="Calibri"/>
                <a:cs typeface="Calibri"/>
              </a:rPr>
              <a:t>to</a:t>
            </a:r>
            <a:r>
              <a:rPr sz="1400" spc="-35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3A3838"/>
                </a:solidFill>
                <a:latin typeface="Calibri"/>
                <a:cs typeface="Calibri"/>
              </a:rPr>
              <a:t>end</a:t>
            </a:r>
            <a:r>
              <a:rPr sz="1400" spc="-45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3A3838"/>
                </a:solidFill>
                <a:latin typeface="Calibri"/>
                <a:cs typeface="Calibri"/>
              </a:rPr>
              <a:t>the</a:t>
            </a:r>
            <a:r>
              <a:rPr sz="1400" spc="-35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3A3838"/>
                </a:solidFill>
                <a:latin typeface="Calibri"/>
                <a:cs typeface="Calibri"/>
              </a:rPr>
              <a:t>session. </a:t>
            </a:r>
            <a:r>
              <a:rPr sz="1400" dirty="0">
                <a:solidFill>
                  <a:srgbClr val="3A3838"/>
                </a:solidFill>
                <a:latin typeface="Calibri"/>
                <a:cs typeface="Calibri"/>
              </a:rPr>
              <a:t>Clears</a:t>
            </a:r>
            <a:r>
              <a:rPr sz="1400" spc="-45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3A3838"/>
                </a:solidFill>
                <a:latin typeface="Calibri"/>
                <a:cs typeface="Calibri"/>
              </a:rPr>
              <a:t>local</a:t>
            </a:r>
            <a:r>
              <a:rPr sz="1400" spc="-50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3A3838"/>
                </a:solidFill>
                <a:latin typeface="Calibri"/>
                <a:cs typeface="Calibri"/>
              </a:rPr>
              <a:t>tasks</a:t>
            </a:r>
            <a:r>
              <a:rPr sz="1400" spc="-45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3A3838"/>
                </a:solidFill>
                <a:latin typeface="Calibri"/>
                <a:cs typeface="Calibri"/>
              </a:rPr>
              <a:t>via</a:t>
            </a:r>
            <a:r>
              <a:rPr sz="1400" spc="-50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3A3838"/>
                </a:solidFill>
                <a:latin typeface="Calibri"/>
                <a:cs typeface="Calibri"/>
              </a:rPr>
              <a:t>taskService.clearListener </a:t>
            </a:r>
            <a:r>
              <a:rPr sz="1400" spc="-20" dirty="0">
                <a:solidFill>
                  <a:srgbClr val="3A3838"/>
                </a:solidFill>
                <a:latin typeface="Calibri"/>
                <a:cs typeface="Calibri"/>
              </a:rPr>
              <a:t>TaskInput:</a:t>
            </a:r>
            <a:r>
              <a:rPr sz="1400" spc="-25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3A3838"/>
                </a:solidFill>
                <a:latin typeface="Calibri"/>
                <a:cs typeface="Calibri"/>
              </a:rPr>
              <a:t>Widget</a:t>
            </a:r>
            <a:r>
              <a:rPr sz="1400" spc="-25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3A3838"/>
                </a:solidFill>
                <a:latin typeface="Calibri"/>
                <a:cs typeface="Calibri"/>
              </a:rPr>
              <a:t>to</a:t>
            </a:r>
            <a:r>
              <a:rPr sz="1400" spc="-5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3A3838"/>
                </a:solidFill>
                <a:latin typeface="Calibri"/>
                <a:cs typeface="Calibri"/>
              </a:rPr>
              <a:t>add</a:t>
            </a:r>
            <a:r>
              <a:rPr sz="1400" spc="-30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3A3838"/>
                </a:solidFill>
                <a:latin typeface="Calibri"/>
                <a:cs typeface="Calibri"/>
              </a:rPr>
              <a:t>new</a:t>
            </a:r>
            <a:r>
              <a:rPr sz="1400" spc="-15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3A3838"/>
                </a:solidFill>
                <a:latin typeface="Calibri"/>
                <a:cs typeface="Calibri"/>
              </a:rPr>
              <a:t>tasks.</a:t>
            </a:r>
            <a:endParaRPr sz="1400" dirty="0">
              <a:latin typeface="Calibri"/>
              <a:cs typeface="Calibri"/>
            </a:endParaRPr>
          </a:p>
          <a:p>
            <a:pPr marL="12700" marR="5080" algn="just">
              <a:lnSpc>
                <a:spcPct val="108600"/>
              </a:lnSpc>
              <a:spcBef>
                <a:spcPts val="840"/>
              </a:spcBef>
            </a:pPr>
            <a:r>
              <a:rPr sz="1400" spc="-20" dirty="0">
                <a:solidFill>
                  <a:srgbClr val="3A3838"/>
                </a:solidFill>
                <a:latin typeface="Calibri"/>
                <a:cs typeface="Calibri"/>
              </a:rPr>
              <a:t>TaskList:</a:t>
            </a:r>
            <a:r>
              <a:rPr sz="1400" spc="-40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3A3838"/>
                </a:solidFill>
                <a:latin typeface="Calibri"/>
                <a:cs typeface="Calibri"/>
              </a:rPr>
              <a:t>Displays</a:t>
            </a:r>
            <a:r>
              <a:rPr sz="1400" spc="-25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3A3838"/>
                </a:solidFill>
                <a:latin typeface="Calibri"/>
                <a:cs typeface="Calibri"/>
              </a:rPr>
              <a:t>the</a:t>
            </a:r>
            <a:r>
              <a:rPr sz="1400" spc="-25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3A3838"/>
                </a:solidFill>
                <a:latin typeface="Calibri"/>
                <a:cs typeface="Calibri"/>
              </a:rPr>
              <a:t>list</a:t>
            </a:r>
            <a:r>
              <a:rPr sz="1400" spc="-35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3A3838"/>
                </a:solidFill>
                <a:latin typeface="Calibri"/>
                <a:cs typeface="Calibri"/>
              </a:rPr>
              <a:t>of</a:t>
            </a:r>
            <a:r>
              <a:rPr sz="1400" spc="-30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3A3838"/>
                </a:solidFill>
                <a:latin typeface="Calibri"/>
                <a:cs typeface="Calibri"/>
              </a:rPr>
              <a:t>tasks,</a:t>
            </a:r>
            <a:r>
              <a:rPr sz="1400" spc="-30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3A3838"/>
                </a:solidFill>
                <a:latin typeface="Calibri"/>
                <a:cs typeface="Calibri"/>
              </a:rPr>
              <a:t>and</a:t>
            </a:r>
            <a:r>
              <a:rPr sz="1400" spc="-40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3A3838"/>
                </a:solidFill>
                <a:latin typeface="Calibri"/>
                <a:cs typeface="Calibri"/>
              </a:rPr>
              <a:t>automatically</a:t>
            </a:r>
            <a:r>
              <a:rPr sz="1400" spc="-25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3A3838"/>
                </a:solidFill>
                <a:latin typeface="Calibri"/>
                <a:cs typeface="Calibri"/>
              </a:rPr>
              <a:t>updates</a:t>
            </a:r>
            <a:r>
              <a:rPr sz="1400" spc="-30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3A3838"/>
                </a:solidFill>
                <a:latin typeface="Calibri"/>
                <a:cs typeface="Calibri"/>
              </a:rPr>
              <a:t>when</a:t>
            </a:r>
            <a:r>
              <a:rPr sz="1400" spc="-45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3A3838"/>
                </a:solidFill>
                <a:latin typeface="Calibri"/>
                <a:cs typeface="Calibri"/>
              </a:rPr>
              <a:t>tasks</a:t>
            </a:r>
            <a:r>
              <a:rPr sz="1400" spc="-25" dirty="0">
                <a:solidFill>
                  <a:srgbClr val="3A3838"/>
                </a:solidFill>
                <a:latin typeface="Calibri"/>
                <a:cs typeface="Calibri"/>
              </a:rPr>
              <a:t> are </a:t>
            </a:r>
            <a:r>
              <a:rPr sz="1400" spc="-10" dirty="0">
                <a:solidFill>
                  <a:srgbClr val="3A3838"/>
                </a:solidFill>
                <a:latin typeface="Calibri"/>
                <a:cs typeface="Calibri"/>
              </a:rPr>
              <a:t>changed</a:t>
            </a:r>
            <a:endParaRPr sz="1400" dirty="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14400" y="3196970"/>
            <a:ext cx="5943600" cy="503618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71676" y="914349"/>
            <a:ext cx="1878330" cy="433705"/>
          </a:xfrm>
          <a:prstGeom prst="rect">
            <a:avLst/>
          </a:prstGeom>
          <a:solidFill>
            <a:srgbClr val="D2D2D2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215"/>
              </a:lnSpc>
            </a:pPr>
            <a:r>
              <a:rPr sz="2800" spc="-10" dirty="0"/>
              <a:t>AuthService</a:t>
            </a:r>
            <a:r>
              <a:rPr sz="2800" b="0" spc="-10" dirty="0">
                <a:solidFill>
                  <a:srgbClr val="3A3838"/>
                </a:solidFill>
                <a:latin typeface="Arial MT"/>
                <a:cs typeface="Arial MT"/>
              </a:rPr>
              <a:t>:</a:t>
            </a:r>
            <a:endParaRPr sz="2800">
              <a:latin typeface="Arial MT"/>
              <a:cs typeface="Arial MT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78280" y="2413592"/>
            <a:ext cx="179705" cy="168317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78280" y="4158572"/>
            <a:ext cx="179705" cy="168317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902004" y="1337208"/>
            <a:ext cx="5875655" cy="5634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9400"/>
              </a:lnSpc>
              <a:spcBef>
                <a:spcPts val="100"/>
              </a:spcBef>
            </a:pPr>
            <a:r>
              <a:rPr sz="1600" dirty="0">
                <a:solidFill>
                  <a:srgbClr val="3A3838"/>
                </a:solidFill>
                <a:latin typeface="Calibri"/>
                <a:cs typeface="Calibri"/>
              </a:rPr>
              <a:t>The</a:t>
            </a:r>
            <a:r>
              <a:rPr sz="1600" spc="-35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3A3838"/>
                </a:solidFill>
                <a:latin typeface="Calibri"/>
                <a:cs typeface="Calibri"/>
              </a:rPr>
              <a:t>code</a:t>
            </a:r>
            <a:r>
              <a:rPr sz="1600" spc="-35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Calibri"/>
                <a:cs typeface="Calibri"/>
              </a:rPr>
              <a:t>represents</a:t>
            </a:r>
            <a:r>
              <a:rPr sz="1600" spc="-30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3A3838"/>
                </a:solidFill>
                <a:latin typeface="Calibri"/>
                <a:cs typeface="Calibri"/>
              </a:rPr>
              <a:t>part</a:t>
            </a:r>
            <a:r>
              <a:rPr sz="1600" spc="-30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3A3838"/>
                </a:solidFill>
                <a:latin typeface="Calibri"/>
                <a:cs typeface="Calibri"/>
              </a:rPr>
              <a:t>of</a:t>
            </a:r>
            <a:r>
              <a:rPr sz="1600" spc="-30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3A3838"/>
                </a:solidFill>
                <a:latin typeface="Calibri"/>
                <a:cs typeface="Calibri"/>
              </a:rPr>
              <a:t>the</a:t>
            </a:r>
            <a:r>
              <a:rPr sz="1600" spc="-35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3A3838"/>
                </a:solidFill>
                <a:latin typeface="Calibri"/>
                <a:cs typeface="Calibri"/>
              </a:rPr>
              <a:t>AuthService</a:t>
            </a:r>
            <a:r>
              <a:rPr sz="1600" spc="-35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3A3838"/>
                </a:solidFill>
                <a:latin typeface="Calibri"/>
                <a:cs typeface="Calibri"/>
              </a:rPr>
              <a:t>for</a:t>
            </a:r>
            <a:r>
              <a:rPr sz="1600" spc="-35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3A3838"/>
                </a:solidFill>
                <a:latin typeface="Calibri"/>
                <a:cs typeface="Calibri"/>
              </a:rPr>
              <a:t>managing</a:t>
            </a:r>
            <a:r>
              <a:rPr sz="1600" spc="-30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3A3838"/>
                </a:solidFill>
                <a:latin typeface="Calibri"/>
                <a:cs typeface="Calibri"/>
              </a:rPr>
              <a:t>login,</a:t>
            </a:r>
            <a:r>
              <a:rPr sz="1600" spc="-30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Calibri"/>
                <a:cs typeface="Calibri"/>
              </a:rPr>
              <a:t>logout </a:t>
            </a:r>
            <a:r>
              <a:rPr sz="1600" dirty="0">
                <a:solidFill>
                  <a:srgbClr val="3A3838"/>
                </a:solidFill>
                <a:latin typeface="Calibri"/>
                <a:cs typeface="Calibri"/>
              </a:rPr>
              <a:t>and</a:t>
            </a:r>
            <a:r>
              <a:rPr sz="1600" spc="-35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3A3838"/>
                </a:solidFill>
                <a:latin typeface="Calibri"/>
                <a:cs typeface="Calibri"/>
              </a:rPr>
              <a:t>account</a:t>
            </a:r>
            <a:r>
              <a:rPr sz="1600" spc="-35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Calibri"/>
                <a:cs typeface="Calibri"/>
              </a:rPr>
              <a:t>creation</a:t>
            </a:r>
            <a:r>
              <a:rPr sz="1600" spc="-35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3A3838"/>
                </a:solidFill>
                <a:latin typeface="Calibri"/>
                <a:cs typeface="Calibri"/>
              </a:rPr>
              <a:t>using</a:t>
            </a:r>
            <a:r>
              <a:rPr sz="1600" spc="-30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3A3838"/>
                </a:solidFill>
                <a:latin typeface="Calibri"/>
                <a:cs typeface="Calibri"/>
              </a:rPr>
              <a:t>Firebase</a:t>
            </a:r>
            <a:r>
              <a:rPr sz="1600" spc="-10" dirty="0">
                <a:solidFill>
                  <a:srgbClr val="3A3838"/>
                </a:solidFill>
                <a:latin typeface="Calibri"/>
                <a:cs typeface="Calibri"/>
              </a:rPr>
              <a:t> Authentication</a:t>
            </a:r>
            <a:r>
              <a:rPr sz="1600" spc="-35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3A3838"/>
                </a:solidFill>
                <a:latin typeface="Calibri"/>
                <a:cs typeface="Calibri"/>
              </a:rPr>
              <a:t>in</a:t>
            </a:r>
            <a:r>
              <a:rPr sz="1600" spc="-20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3A3838"/>
                </a:solidFill>
                <a:latin typeface="Calibri"/>
                <a:cs typeface="Calibri"/>
              </a:rPr>
              <a:t>a</a:t>
            </a:r>
            <a:r>
              <a:rPr sz="1600" spc="-35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Calibri"/>
                <a:cs typeface="Calibri"/>
              </a:rPr>
              <a:t>Flutter</a:t>
            </a:r>
            <a:r>
              <a:rPr sz="1600" spc="-40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600" spc="-20" dirty="0">
                <a:solidFill>
                  <a:srgbClr val="3A3838"/>
                </a:solidFill>
                <a:latin typeface="Calibri"/>
                <a:cs typeface="Calibri"/>
              </a:rPr>
              <a:t>app.</a:t>
            </a:r>
            <a:endParaRPr sz="16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985"/>
              </a:spcBef>
            </a:pPr>
            <a:r>
              <a:rPr sz="1600" b="1" dirty="0">
                <a:solidFill>
                  <a:srgbClr val="3A3838"/>
                </a:solidFill>
                <a:latin typeface="Calibri"/>
                <a:cs typeface="Calibri"/>
              </a:rPr>
              <a:t>Most</a:t>
            </a:r>
            <a:r>
              <a:rPr sz="1600" b="1" spc="-40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600" b="1" spc="-10" dirty="0">
                <a:solidFill>
                  <a:srgbClr val="3A3838"/>
                </a:solidFill>
                <a:latin typeface="Calibri"/>
                <a:cs typeface="Calibri"/>
              </a:rPr>
              <a:t>important</a:t>
            </a:r>
            <a:r>
              <a:rPr sz="1600" b="1" spc="-30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600" b="1" dirty="0">
                <a:solidFill>
                  <a:srgbClr val="3A3838"/>
                </a:solidFill>
                <a:latin typeface="Calibri"/>
                <a:cs typeface="Calibri"/>
              </a:rPr>
              <a:t>Point</a:t>
            </a:r>
            <a:r>
              <a:rPr sz="1600" b="1" spc="-40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600" b="1" dirty="0">
                <a:solidFill>
                  <a:srgbClr val="3A3838"/>
                </a:solidFill>
                <a:latin typeface="Calibri"/>
                <a:cs typeface="Calibri"/>
              </a:rPr>
              <a:t>in</a:t>
            </a:r>
            <a:r>
              <a:rPr sz="1600" b="1" spc="-45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600" b="1" spc="-20" dirty="0">
                <a:solidFill>
                  <a:srgbClr val="3A3838"/>
                </a:solidFill>
                <a:latin typeface="Calibri"/>
                <a:cs typeface="Calibri"/>
              </a:rPr>
              <a:t>code:</a:t>
            </a:r>
            <a:endParaRPr sz="1600" dirty="0">
              <a:latin typeface="Calibri"/>
              <a:cs typeface="Calibri"/>
            </a:endParaRPr>
          </a:p>
          <a:p>
            <a:pPr marL="804545">
              <a:lnSpc>
                <a:spcPct val="100000"/>
              </a:lnSpc>
              <a:spcBef>
                <a:spcPts val="994"/>
              </a:spcBef>
            </a:pPr>
            <a:r>
              <a:rPr sz="1600" dirty="0">
                <a:solidFill>
                  <a:srgbClr val="3A3838"/>
                </a:solidFill>
                <a:highlight>
                  <a:srgbClr val="C0C0C0"/>
                </a:highlight>
                <a:latin typeface="Calibri"/>
                <a:cs typeface="Calibri"/>
              </a:rPr>
              <a:t>user</a:t>
            </a:r>
            <a:r>
              <a:rPr sz="1600" spc="-40" dirty="0">
                <a:solidFill>
                  <a:srgbClr val="3A3838"/>
                </a:solidFill>
                <a:highlight>
                  <a:srgbClr val="C0C0C0"/>
                </a:highlight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3A3838"/>
                </a:solidFill>
                <a:highlight>
                  <a:srgbClr val="C0C0C0"/>
                </a:highlight>
                <a:latin typeface="Calibri"/>
                <a:cs typeface="Calibri"/>
              </a:rPr>
              <a:t>property</a:t>
            </a:r>
            <a:endParaRPr sz="1600" dirty="0">
              <a:highlight>
                <a:srgbClr val="C0C0C0"/>
              </a:highlight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985"/>
              </a:spcBef>
            </a:pPr>
            <a:r>
              <a:rPr sz="1600" spc="-10" dirty="0">
                <a:solidFill>
                  <a:srgbClr val="3A3838"/>
                </a:solidFill>
                <a:latin typeface="Calibri"/>
                <a:cs typeface="Calibri"/>
              </a:rPr>
              <a:t>Returns</a:t>
            </a:r>
            <a:r>
              <a:rPr sz="1600" spc="-45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3A3838"/>
                </a:solidFill>
                <a:latin typeface="Calibri"/>
                <a:cs typeface="Calibri"/>
              </a:rPr>
              <a:t>the</a:t>
            </a:r>
            <a:r>
              <a:rPr sz="1600" spc="-35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3A3838"/>
                </a:solidFill>
                <a:latin typeface="Calibri"/>
                <a:cs typeface="Calibri"/>
              </a:rPr>
              <a:t>current</a:t>
            </a:r>
            <a:r>
              <a:rPr sz="1600" spc="-40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3A3838"/>
                </a:solidFill>
                <a:latin typeface="Calibri"/>
                <a:cs typeface="Calibri"/>
              </a:rPr>
              <a:t>user</a:t>
            </a:r>
            <a:r>
              <a:rPr sz="1600" spc="-50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3A3838"/>
                </a:solidFill>
                <a:latin typeface="Calibri"/>
                <a:cs typeface="Calibri"/>
              </a:rPr>
              <a:t>(if</a:t>
            </a:r>
            <a:r>
              <a:rPr sz="1600" spc="-35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3A3838"/>
                </a:solidFill>
                <a:latin typeface="Calibri"/>
                <a:cs typeface="Calibri"/>
              </a:rPr>
              <a:t>logged</a:t>
            </a:r>
            <a:r>
              <a:rPr sz="1600" spc="-45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600" spc="-20" dirty="0">
                <a:solidFill>
                  <a:srgbClr val="3A3838"/>
                </a:solidFill>
                <a:latin typeface="Calibri"/>
                <a:cs typeface="Calibri"/>
              </a:rPr>
              <a:t>in).</a:t>
            </a:r>
            <a:endParaRPr sz="1600" dirty="0">
              <a:latin typeface="Calibri"/>
              <a:cs typeface="Calibri"/>
            </a:endParaRPr>
          </a:p>
          <a:p>
            <a:pPr marL="12700" marR="789305">
              <a:lnSpc>
                <a:spcPct val="109400"/>
              </a:lnSpc>
              <a:spcBef>
                <a:spcPts val="815"/>
              </a:spcBef>
            </a:pPr>
            <a:r>
              <a:rPr sz="1600" dirty="0">
                <a:solidFill>
                  <a:srgbClr val="3A3838"/>
                </a:solidFill>
                <a:latin typeface="Calibri"/>
                <a:cs typeface="Calibri"/>
              </a:rPr>
              <a:t>User</a:t>
            </a:r>
            <a:r>
              <a:rPr sz="1600" spc="-50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3A3838"/>
                </a:solidFill>
                <a:latin typeface="Calibri"/>
                <a:cs typeface="Calibri"/>
              </a:rPr>
              <a:t>data</a:t>
            </a:r>
            <a:r>
              <a:rPr sz="1600" spc="-45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3A3838"/>
                </a:solidFill>
                <a:latin typeface="Calibri"/>
                <a:cs typeface="Calibri"/>
              </a:rPr>
              <a:t>is</a:t>
            </a:r>
            <a:r>
              <a:rPr sz="1600" spc="-45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3A3838"/>
                </a:solidFill>
                <a:latin typeface="Calibri"/>
                <a:cs typeface="Calibri"/>
              </a:rPr>
              <a:t>obtained</a:t>
            </a:r>
            <a:r>
              <a:rPr sz="1600" spc="-45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3A3838"/>
                </a:solidFill>
                <a:latin typeface="Calibri"/>
                <a:cs typeface="Calibri"/>
              </a:rPr>
              <a:t>through</a:t>
            </a:r>
            <a:r>
              <a:rPr sz="1600" spc="-45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3A3838"/>
                </a:solidFill>
                <a:latin typeface="Calibri"/>
                <a:cs typeface="Calibri"/>
              </a:rPr>
              <a:t>Firebase</a:t>
            </a:r>
            <a:r>
              <a:rPr sz="1600" spc="-45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Calibri"/>
                <a:cs typeface="Calibri"/>
              </a:rPr>
              <a:t>Authentication</a:t>
            </a:r>
            <a:r>
              <a:rPr sz="1600" spc="-35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3A3838"/>
                </a:solidFill>
                <a:latin typeface="Calibri"/>
                <a:cs typeface="Calibri"/>
              </a:rPr>
              <a:t>via</a:t>
            </a:r>
            <a:r>
              <a:rPr sz="1600" spc="-45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600" spc="-25" dirty="0">
                <a:solidFill>
                  <a:srgbClr val="3A3838"/>
                </a:solidFill>
                <a:latin typeface="Calibri"/>
                <a:cs typeface="Calibri"/>
              </a:rPr>
              <a:t>the </a:t>
            </a:r>
            <a:r>
              <a:rPr sz="1600" spc="-10" dirty="0">
                <a:solidFill>
                  <a:srgbClr val="3A3838"/>
                </a:solidFill>
                <a:latin typeface="Calibri"/>
                <a:cs typeface="Calibri"/>
              </a:rPr>
              <a:t>currentUser</a:t>
            </a:r>
            <a:r>
              <a:rPr sz="1600" spc="-30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Calibri"/>
                <a:cs typeface="Calibri"/>
              </a:rPr>
              <a:t>property.</a:t>
            </a:r>
            <a:endParaRPr sz="16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945"/>
              </a:spcBef>
            </a:pPr>
            <a:endParaRPr sz="1600" dirty="0">
              <a:latin typeface="Calibri"/>
              <a:cs typeface="Calibri"/>
            </a:endParaRPr>
          </a:p>
          <a:p>
            <a:pPr marL="804545">
              <a:lnSpc>
                <a:spcPct val="100000"/>
              </a:lnSpc>
              <a:spcBef>
                <a:spcPts val="5"/>
              </a:spcBef>
            </a:pPr>
            <a:r>
              <a:rPr sz="1600" spc="-10" dirty="0">
                <a:highlight>
                  <a:srgbClr val="C0C0C0"/>
                </a:highlight>
                <a:latin typeface="Calibri"/>
                <a:cs typeface="Calibri"/>
              </a:rPr>
              <a:t>login</a:t>
            </a:r>
            <a:endParaRPr sz="1600" dirty="0">
              <a:highlight>
                <a:srgbClr val="C0C0C0"/>
              </a:highlight>
              <a:latin typeface="Calibri"/>
              <a:cs typeface="Calibri"/>
            </a:endParaRPr>
          </a:p>
          <a:p>
            <a:pPr marL="12700" marR="3542029">
              <a:lnSpc>
                <a:spcPct val="157100"/>
              </a:lnSpc>
              <a:spcBef>
                <a:spcPts val="45"/>
              </a:spcBef>
            </a:pPr>
            <a:r>
              <a:rPr sz="1400" dirty="0">
                <a:solidFill>
                  <a:srgbClr val="3A3838"/>
                </a:solidFill>
                <a:latin typeface="Calibri"/>
                <a:cs typeface="Calibri"/>
              </a:rPr>
              <a:t>Log</a:t>
            </a:r>
            <a:r>
              <a:rPr sz="1400" spc="-20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3A3838"/>
                </a:solidFill>
                <a:latin typeface="Calibri"/>
                <a:cs typeface="Calibri"/>
              </a:rPr>
              <a:t>in</a:t>
            </a:r>
            <a:r>
              <a:rPr sz="1400" spc="-35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3A3838"/>
                </a:solidFill>
                <a:latin typeface="Calibri"/>
                <a:cs typeface="Calibri"/>
              </a:rPr>
              <a:t>with</a:t>
            </a:r>
            <a:r>
              <a:rPr sz="1400" spc="-30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3A3838"/>
                </a:solidFill>
                <a:latin typeface="Calibri"/>
                <a:cs typeface="Calibri"/>
              </a:rPr>
              <a:t>email</a:t>
            </a:r>
            <a:r>
              <a:rPr sz="1400" spc="-20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3A3838"/>
                </a:solidFill>
                <a:latin typeface="Calibri"/>
                <a:cs typeface="Calibri"/>
              </a:rPr>
              <a:t>and</a:t>
            </a:r>
            <a:r>
              <a:rPr sz="1400" spc="-20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3A3838"/>
                </a:solidFill>
                <a:latin typeface="Calibri"/>
                <a:cs typeface="Calibri"/>
              </a:rPr>
              <a:t>password. </a:t>
            </a:r>
            <a:r>
              <a:rPr sz="1400" dirty="0">
                <a:solidFill>
                  <a:srgbClr val="3A3838"/>
                </a:solidFill>
                <a:latin typeface="Calibri"/>
                <a:cs typeface="Calibri"/>
              </a:rPr>
              <a:t>What</a:t>
            </a:r>
            <a:r>
              <a:rPr sz="1400" spc="-75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3A3838"/>
                </a:solidFill>
                <a:latin typeface="Calibri"/>
                <a:cs typeface="Calibri"/>
              </a:rPr>
              <a:t>happens</a:t>
            </a:r>
            <a:r>
              <a:rPr sz="1400" spc="-65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3A3838"/>
                </a:solidFill>
                <a:latin typeface="Calibri"/>
                <a:cs typeface="Calibri"/>
              </a:rPr>
              <a:t>inside:</a:t>
            </a:r>
            <a:endParaRPr sz="14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969"/>
              </a:spcBef>
            </a:pPr>
            <a:r>
              <a:rPr sz="1400" dirty="0">
                <a:solidFill>
                  <a:srgbClr val="3A3838"/>
                </a:solidFill>
                <a:latin typeface="Calibri"/>
                <a:cs typeface="Calibri"/>
              </a:rPr>
              <a:t>Uses</a:t>
            </a:r>
            <a:r>
              <a:rPr sz="1400" spc="-20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3A3838"/>
                </a:solidFill>
                <a:latin typeface="Calibri"/>
                <a:cs typeface="Calibri"/>
              </a:rPr>
              <a:t>Firebase's</a:t>
            </a:r>
            <a:r>
              <a:rPr sz="1400" spc="-20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3A3838"/>
                </a:solidFill>
                <a:latin typeface="Calibri"/>
                <a:cs typeface="Calibri"/>
              </a:rPr>
              <a:t>signInWithEmailAndPassword</a:t>
            </a:r>
            <a:r>
              <a:rPr sz="1400" spc="-35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3A3838"/>
                </a:solidFill>
                <a:latin typeface="Calibri"/>
                <a:cs typeface="Calibri"/>
              </a:rPr>
              <a:t>to</a:t>
            </a:r>
            <a:r>
              <a:rPr sz="1400" spc="-15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3A3838"/>
                </a:solidFill>
                <a:latin typeface="Calibri"/>
                <a:cs typeface="Calibri"/>
              </a:rPr>
              <a:t>log</a:t>
            </a:r>
            <a:r>
              <a:rPr sz="1400" spc="-20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400" spc="-25" dirty="0">
                <a:solidFill>
                  <a:srgbClr val="3A3838"/>
                </a:solidFill>
                <a:latin typeface="Calibri"/>
                <a:cs typeface="Calibri"/>
              </a:rPr>
              <a:t>in.</a:t>
            </a:r>
            <a:endParaRPr sz="1400" dirty="0">
              <a:latin typeface="Calibri"/>
              <a:cs typeface="Calibri"/>
            </a:endParaRPr>
          </a:p>
          <a:p>
            <a:pPr marL="12700" marR="548005">
              <a:lnSpc>
                <a:spcPct val="109300"/>
              </a:lnSpc>
              <a:spcBef>
                <a:spcPts val="820"/>
              </a:spcBef>
            </a:pPr>
            <a:r>
              <a:rPr sz="1400" dirty="0">
                <a:solidFill>
                  <a:srgbClr val="3A3838"/>
                </a:solidFill>
                <a:latin typeface="Calibri"/>
                <a:cs typeface="Calibri"/>
              </a:rPr>
              <a:t>If</a:t>
            </a:r>
            <a:r>
              <a:rPr sz="1400" spc="-35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3A3838"/>
                </a:solidFill>
                <a:latin typeface="Calibri"/>
                <a:cs typeface="Calibri"/>
              </a:rPr>
              <a:t>the</a:t>
            </a:r>
            <a:r>
              <a:rPr sz="1400" spc="-40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3A3838"/>
                </a:solidFill>
                <a:latin typeface="Calibri"/>
                <a:cs typeface="Calibri"/>
              </a:rPr>
              <a:t>login</a:t>
            </a:r>
            <a:r>
              <a:rPr sz="1400" spc="-50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3A3838"/>
                </a:solidFill>
                <a:latin typeface="Calibri"/>
                <a:cs typeface="Calibri"/>
              </a:rPr>
              <a:t>is</a:t>
            </a:r>
            <a:r>
              <a:rPr sz="1400" spc="-30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3A3838"/>
                </a:solidFill>
                <a:latin typeface="Calibri"/>
                <a:cs typeface="Calibri"/>
              </a:rPr>
              <a:t>successful,</a:t>
            </a:r>
            <a:r>
              <a:rPr sz="1400" spc="-45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3A3838"/>
                </a:solidFill>
                <a:latin typeface="Calibri"/>
                <a:cs typeface="Calibri"/>
              </a:rPr>
              <a:t>notifyListeners</a:t>
            </a:r>
            <a:r>
              <a:rPr sz="1400" spc="-30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3A3838"/>
                </a:solidFill>
                <a:latin typeface="Calibri"/>
                <a:cs typeface="Calibri"/>
              </a:rPr>
              <a:t>are</a:t>
            </a:r>
            <a:r>
              <a:rPr sz="1400" spc="-45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3A3838"/>
                </a:solidFill>
                <a:latin typeface="Calibri"/>
                <a:cs typeface="Calibri"/>
              </a:rPr>
              <a:t>called</a:t>
            </a:r>
            <a:r>
              <a:rPr sz="1400" spc="-45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3A3838"/>
                </a:solidFill>
                <a:latin typeface="Calibri"/>
                <a:cs typeface="Calibri"/>
              </a:rPr>
              <a:t>to</a:t>
            </a:r>
            <a:r>
              <a:rPr sz="1400" spc="-30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3A3838"/>
                </a:solidFill>
                <a:latin typeface="Calibri"/>
                <a:cs typeface="Calibri"/>
              </a:rPr>
              <a:t>notify</a:t>
            </a:r>
            <a:r>
              <a:rPr sz="1400" spc="-40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3A3838"/>
                </a:solidFill>
                <a:latin typeface="Calibri"/>
                <a:cs typeface="Calibri"/>
              </a:rPr>
              <a:t>the</a:t>
            </a:r>
            <a:r>
              <a:rPr sz="1400" spc="-40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3A3838"/>
                </a:solidFill>
                <a:latin typeface="Calibri"/>
                <a:cs typeface="Calibri"/>
              </a:rPr>
              <a:t>connected interfaces</a:t>
            </a:r>
            <a:r>
              <a:rPr sz="1400" spc="-30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3A3838"/>
                </a:solidFill>
                <a:latin typeface="Calibri"/>
                <a:cs typeface="Calibri"/>
              </a:rPr>
              <a:t>of</a:t>
            </a:r>
            <a:r>
              <a:rPr sz="1400" spc="-25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3A3838"/>
                </a:solidFill>
                <a:latin typeface="Calibri"/>
                <a:cs typeface="Calibri"/>
              </a:rPr>
              <a:t>the</a:t>
            </a:r>
            <a:r>
              <a:rPr sz="1400" spc="-35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3A3838"/>
                </a:solidFill>
                <a:latin typeface="Calibri"/>
                <a:cs typeface="Calibri"/>
              </a:rPr>
              <a:t>status</a:t>
            </a:r>
            <a:r>
              <a:rPr sz="1400" spc="-20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3A3838"/>
                </a:solidFill>
                <a:latin typeface="Calibri"/>
                <a:cs typeface="Calibri"/>
              </a:rPr>
              <a:t>update.</a:t>
            </a:r>
            <a:endParaRPr sz="14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960"/>
              </a:spcBef>
            </a:pPr>
            <a:r>
              <a:rPr sz="1400" dirty="0">
                <a:solidFill>
                  <a:srgbClr val="3A3838"/>
                </a:solidFill>
                <a:latin typeface="Calibri"/>
                <a:cs typeface="Calibri"/>
              </a:rPr>
              <a:t>If</a:t>
            </a:r>
            <a:r>
              <a:rPr sz="1400" spc="-20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3A3838"/>
                </a:solidFill>
                <a:latin typeface="Calibri"/>
                <a:cs typeface="Calibri"/>
              </a:rPr>
              <a:t>an</a:t>
            </a:r>
            <a:r>
              <a:rPr sz="1400" spc="-30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3A3838"/>
                </a:solidFill>
                <a:latin typeface="Calibri"/>
                <a:cs typeface="Calibri"/>
              </a:rPr>
              <a:t>error</a:t>
            </a:r>
            <a:r>
              <a:rPr sz="1400" spc="-25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3A3838"/>
                </a:solidFill>
                <a:latin typeface="Calibri"/>
                <a:cs typeface="Calibri"/>
              </a:rPr>
              <a:t>occurs:</a:t>
            </a:r>
            <a:endParaRPr sz="14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960"/>
              </a:spcBef>
            </a:pPr>
            <a:r>
              <a:rPr sz="1400" dirty="0">
                <a:solidFill>
                  <a:srgbClr val="3A3838"/>
                </a:solidFill>
                <a:latin typeface="Calibri"/>
                <a:cs typeface="Calibri"/>
              </a:rPr>
              <a:t>The</a:t>
            </a:r>
            <a:r>
              <a:rPr sz="1400" spc="-35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3A3838"/>
                </a:solidFill>
                <a:latin typeface="Calibri"/>
                <a:cs typeface="Calibri"/>
              </a:rPr>
              <a:t>error</a:t>
            </a:r>
            <a:r>
              <a:rPr sz="1400" spc="-30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3A3838"/>
                </a:solidFill>
                <a:latin typeface="Calibri"/>
                <a:cs typeface="Calibri"/>
              </a:rPr>
              <a:t>type</a:t>
            </a:r>
            <a:r>
              <a:rPr sz="1400" spc="-35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3A3838"/>
                </a:solidFill>
                <a:latin typeface="Calibri"/>
                <a:cs typeface="Calibri"/>
              </a:rPr>
              <a:t>is</a:t>
            </a:r>
            <a:r>
              <a:rPr sz="1400" spc="-25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3A3838"/>
                </a:solidFill>
                <a:latin typeface="Calibri"/>
                <a:cs typeface="Calibri"/>
              </a:rPr>
              <a:t>checked</a:t>
            </a:r>
            <a:r>
              <a:rPr sz="1400" spc="-40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3A3838"/>
                </a:solidFill>
                <a:latin typeface="Calibri"/>
                <a:cs typeface="Calibri"/>
              </a:rPr>
              <a:t>with</a:t>
            </a:r>
            <a:r>
              <a:rPr sz="1400" spc="-40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3A3838"/>
                </a:solidFill>
                <a:latin typeface="Calibri"/>
                <a:cs typeface="Calibri"/>
              </a:rPr>
              <a:t>FirebaseAuthException.</a:t>
            </a:r>
            <a:endParaRPr sz="14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969"/>
              </a:spcBef>
            </a:pPr>
            <a:r>
              <a:rPr sz="1400" dirty="0">
                <a:solidFill>
                  <a:srgbClr val="3A3838"/>
                </a:solidFill>
                <a:latin typeface="Calibri"/>
                <a:cs typeface="Calibri"/>
              </a:rPr>
              <a:t>A</a:t>
            </a:r>
            <a:r>
              <a:rPr sz="1400" spc="-20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3A3838"/>
                </a:solidFill>
                <a:latin typeface="Calibri"/>
                <a:cs typeface="Calibri"/>
              </a:rPr>
              <a:t>clear</a:t>
            </a:r>
            <a:r>
              <a:rPr sz="1400" spc="-20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3A3838"/>
                </a:solidFill>
                <a:latin typeface="Calibri"/>
                <a:cs typeface="Calibri"/>
              </a:rPr>
              <a:t>error</a:t>
            </a:r>
            <a:r>
              <a:rPr sz="1400" spc="-25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3A3838"/>
                </a:solidFill>
                <a:latin typeface="Calibri"/>
                <a:cs typeface="Calibri"/>
              </a:rPr>
              <a:t>message</a:t>
            </a:r>
            <a:r>
              <a:rPr sz="1400" spc="-25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3A3838"/>
                </a:solidFill>
                <a:latin typeface="Calibri"/>
                <a:cs typeface="Calibri"/>
              </a:rPr>
              <a:t>is</a:t>
            </a:r>
            <a:r>
              <a:rPr sz="1400" spc="-20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3A3838"/>
                </a:solidFill>
                <a:latin typeface="Calibri"/>
                <a:cs typeface="Calibri"/>
              </a:rPr>
              <a:t>returned</a:t>
            </a:r>
            <a:r>
              <a:rPr sz="1400" spc="-15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3A3838"/>
                </a:solidFill>
                <a:latin typeface="Calibri"/>
                <a:cs typeface="Calibri"/>
              </a:rPr>
              <a:t>using</a:t>
            </a:r>
            <a:r>
              <a:rPr sz="1400" spc="-25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3A3838"/>
                </a:solidFill>
                <a:latin typeface="Calibri"/>
                <a:cs typeface="Calibri"/>
              </a:rPr>
              <a:t>the</a:t>
            </a:r>
            <a:r>
              <a:rPr sz="1400" spc="-30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3A3838"/>
                </a:solidFill>
                <a:latin typeface="Calibri"/>
                <a:cs typeface="Calibri"/>
              </a:rPr>
              <a:t>_getAuthErrorMessage</a:t>
            </a:r>
            <a:r>
              <a:rPr sz="1400" spc="-25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3A3838"/>
                </a:solidFill>
                <a:latin typeface="Calibri"/>
                <a:cs typeface="Calibri"/>
              </a:rPr>
              <a:t>function</a:t>
            </a:r>
            <a:endParaRPr sz="1400" dirty="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14400" y="3776471"/>
            <a:ext cx="2849879" cy="23622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14400" y="7088123"/>
            <a:ext cx="5090160" cy="153162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78280" y="1273725"/>
            <a:ext cx="179705" cy="167724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02004" y="1226565"/>
            <a:ext cx="5255895" cy="19545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804545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highlight>
                  <a:srgbClr val="C0C0C0"/>
                </a:highlight>
                <a:latin typeface="Calibri"/>
                <a:cs typeface="Calibri"/>
              </a:rPr>
              <a:t>register</a:t>
            </a:r>
            <a:endParaRPr sz="1600" dirty="0">
              <a:highlight>
                <a:srgbClr val="C0C0C0"/>
              </a:highlight>
              <a:latin typeface="Calibri"/>
              <a:cs typeface="Calibri"/>
            </a:endParaRPr>
          </a:p>
          <a:p>
            <a:pPr marL="12700" marR="1729739">
              <a:lnSpc>
                <a:spcPct val="157100"/>
              </a:lnSpc>
              <a:spcBef>
                <a:spcPts val="55"/>
              </a:spcBef>
            </a:pPr>
            <a:r>
              <a:rPr sz="1400" spc="-10" dirty="0">
                <a:solidFill>
                  <a:srgbClr val="3A3838"/>
                </a:solidFill>
                <a:latin typeface="Calibri"/>
                <a:cs typeface="Calibri"/>
              </a:rPr>
              <a:t>Create</a:t>
            </a:r>
            <a:r>
              <a:rPr sz="1400" spc="-40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3A3838"/>
                </a:solidFill>
                <a:latin typeface="Calibri"/>
                <a:cs typeface="Calibri"/>
              </a:rPr>
              <a:t>a</a:t>
            </a:r>
            <a:r>
              <a:rPr sz="1400" spc="-35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3A3838"/>
                </a:solidFill>
                <a:latin typeface="Calibri"/>
                <a:cs typeface="Calibri"/>
              </a:rPr>
              <a:t>new</a:t>
            </a:r>
            <a:r>
              <a:rPr sz="1400" spc="-30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3A3838"/>
                </a:solidFill>
                <a:latin typeface="Calibri"/>
                <a:cs typeface="Calibri"/>
              </a:rPr>
              <a:t>account</a:t>
            </a:r>
            <a:r>
              <a:rPr sz="1400" spc="-35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3A3838"/>
                </a:solidFill>
                <a:latin typeface="Calibri"/>
                <a:cs typeface="Calibri"/>
              </a:rPr>
              <a:t>using</a:t>
            </a:r>
            <a:r>
              <a:rPr sz="1400" spc="-35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3A3838"/>
                </a:solidFill>
                <a:latin typeface="Calibri"/>
                <a:cs typeface="Calibri"/>
              </a:rPr>
              <a:t>email</a:t>
            </a:r>
            <a:r>
              <a:rPr sz="1400" spc="-35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3A3838"/>
                </a:solidFill>
                <a:latin typeface="Calibri"/>
                <a:cs typeface="Calibri"/>
              </a:rPr>
              <a:t>and</a:t>
            </a:r>
            <a:r>
              <a:rPr sz="1400" spc="-30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3A3838"/>
                </a:solidFill>
                <a:latin typeface="Calibri"/>
                <a:cs typeface="Calibri"/>
              </a:rPr>
              <a:t>password. </a:t>
            </a:r>
            <a:r>
              <a:rPr sz="1400" dirty="0">
                <a:solidFill>
                  <a:srgbClr val="3A3838"/>
                </a:solidFill>
                <a:latin typeface="Calibri"/>
                <a:cs typeface="Calibri"/>
              </a:rPr>
              <a:t>What</a:t>
            </a:r>
            <a:r>
              <a:rPr sz="1400" spc="-75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3A3838"/>
                </a:solidFill>
                <a:latin typeface="Calibri"/>
                <a:cs typeface="Calibri"/>
              </a:rPr>
              <a:t>happens</a:t>
            </a:r>
            <a:r>
              <a:rPr sz="1400" spc="-65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3A3838"/>
                </a:solidFill>
                <a:latin typeface="Calibri"/>
                <a:cs typeface="Calibri"/>
              </a:rPr>
              <a:t>inside:</a:t>
            </a:r>
            <a:endParaRPr sz="14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960"/>
              </a:spcBef>
            </a:pPr>
            <a:r>
              <a:rPr sz="1400" dirty="0">
                <a:solidFill>
                  <a:srgbClr val="3A3838"/>
                </a:solidFill>
                <a:latin typeface="Calibri"/>
                <a:cs typeface="Calibri"/>
              </a:rPr>
              <a:t>Uses</a:t>
            </a:r>
            <a:r>
              <a:rPr sz="1400" spc="20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400" spc="-20" dirty="0">
                <a:solidFill>
                  <a:srgbClr val="3A3838"/>
                </a:solidFill>
                <a:latin typeface="Calibri"/>
                <a:cs typeface="Calibri"/>
              </a:rPr>
              <a:t>createUserWithEmailAndPassword</a:t>
            </a:r>
            <a:r>
              <a:rPr sz="1400" spc="5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3A3838"/>
                </a:solidFill>
                <a:latin typeface="Calibri"/>
                <a:cs typeface="Calibri"/>
              </a:rPr>
              <a:t>to</a:t>
            </a:r>
            <a:r>
              <a:rPr sz="1400" spc="25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3A3838"/>
                </a:solidFill>
                <a:latin typeface="Calibri"/>
                <a:cs typeface="Calibri"/>
              </a:rPr>
              <a:t>create</a:t>
            </a:r>
            <a:r>
              <a:rPr sz="1400" spc="10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3A3838"/>
                </a:solidFill>
                <a:latin typeface="Calibri"/>
                <a:cs typeface="Calibri"/>
              </a:rPr>
              <a:t>the</a:t>
            </a:r>
            <a:r>
              <a:rPr sz="1400" spc="15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3A3838"/>
                </a:solidFill>
                <a:latin typeface="Calibri"/>
                <a:cs typeface="Calibri"/>
              </a:rPr>
              <a:t>account.</a:t>
            </a:r>
            <a:endParaRPr sz="1400" dirty="0">
              <a:latin typeface="Calibri"/>
              <a:cs typeface="Calibri"/>
            </a:endParaRPr>
          </a:p>
          <a:p>
            <a:pPr marL="12700" marR="5080">
              <a:lnSpc>
                <a:spcPct val="157300"/>
              </a:lnSpc>
              <a:spcBef>
                <a:spcPts val="10"/>
              </a:spcBef>
            </a:pPr>
            <a:r>
              <a:rPr sz="1400" dirty="0">
                <a:solidFill>
                  <a:srgbClr val="3A3838"/>
                </a:solidFill>
                <a:latin typeface="Calibri"/>
                <a:cs typeface="Calibri"/>
              </a:rPr>
              <a:t>If</a:t>
            </a:r>
            <a:r>
              <a:rPr sz="1400" spc="-25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3A3838"/>
                </a:solidFill>
                <a:latin typeface="Calibri"/>
                <a:cs typeface="Calibri"/>
              </a:rPr>
              <a:t>the</a:t>
            </a:r>
            <a:r>
              <a:rPr sz="1400" spc="-25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3A3838"/>
                </a:solidFill>
                <a:latin typeface="Calibri"/>
                <a:cs typeface="Calibri"/>
              </a:rPr>
              <a:t>creation</a:t>
            </a:r>
            <a:r>
              <a:rPr sz="1400" spc="-35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3A3838"/>
                </a:solidFill>
                <a:latin typeface="Calibri"/>
                <a:cs typeface="Calibri"/>
              </a:rPr>
              <a:t>is</a:t>
            </a:r>
            <a:r>
              <a:rPr sz="1400" spc="-25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3A3838"/>
                </a:solidFill>
                <a:latin typeface="Calibri"/>
                <a:cs typeface="Calibri"/>
              </a:rPr>
              <a:t>successful,</a:t>
            </a:r>
            <a:r>
              <a:rPr sz="1400" spc="-35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3A3838"/>
                </a:solidFill>
                <a:latin typeface="Calibri"/>
                <a:cs typeface="Calibri"/>
              </a:rPr>
              <a:t>notifyListeners</a:t>
            </a:r>
            <a:r>
              <a:rPr sz="1400" spc="-25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3A3838"/>
                </a:solidFill>
                <a:latin typeface="Calibri"/>
                <a:cs typeface="Calibri"/>
              </a:rPr>
              <a:t>is</a:t>
            </a:r>
            <a:r>
              <a:rPr sz="1400" spc="-25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3A3838"/>
                </a:solidFill>
                <a:latin typeface="Calibri"/>
                <a:cs typeface="Calibri"/>
              </a:rPr>
              <a:t>called</a:t>
            </a:r>
            <a:r>
              <a:rPr sz="1400" spc="-40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3A3838"/>
                </a:solidFill>
                <a:latin typeface="Calibri"/>
                <a:cs typeface="Calibri"/>
              </a:rPr>
              <a:t>to</a:t>
            </a:r>
            <a:r>
              <a:rPr sz="1400" spc="-25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3A3838"/>
                </a:solidFill>
                <a:latin typeface="Calibri"/>
                <a:cs typeface="Calibri"/>
              </a:rPr>
              <a:t>update</a:t>
            </a:r>
            <a:r>
              <a:rPr sz="1400" spc="-35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3A3838"/>
                </a:solidFill>
                <a:latin typeface="Calibri"/>
                <a:cs typeface="Calibri"/>
              </a:rPr>
              <a:t>the</a:t>
            </a:r>
            <a:r>
              <a:rPr sz="1400" spc="-30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3A3838"/>
                </a:solidFill>
                <a:latin typeface="Calibri"/>
                <a:cs typeface="Calibri"/>
              </a:rPr>
              <a:t>status. </a:t>
            </a:r>
            <a:r>
              <a:rPr sz="1400" dirty="0">
                <a:solidFill>
                  <a:srgbClr val="3A3838"/>
                </a:solidFill>
                <a:latin typeface="Calibri"/>
                <a:cs typeface="Calibri"/>
              </a:rPr>
              <a:t>If</a:t>
            </a:r>
            <a:r>
              <a:rPr sz="1400" spc="-25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3A3838"/>
                </a:solidFill>
                <a:latin typeface="Calibri"/>
                <a:cs typeface="Calibri"/>
              </a:rPr>
              <a:t>an</a:t>
            </a:r>
            <a:r>
              <a:rPr sz="1400" spc="-35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3A3838"/>
                </a:solidFill>
                <a:latin typeface="Calibri"/>
                <a:cs typeface="Calibri"/>
              </a:rPr>
              <a:t>error</a:t>
            </a:r>
            <a:r>
              <a:rPr sz="1400" spc="-25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3A3838"/>
                </a:solidFill>
                <a:latin typeface="Calibri"/>
                <a:cs typeface="Calibri"/>
              </a:rPr>
              <a:t>occurs,</a:t>
            </a:r>
            <a:r>
              <a:rPr sz="1400" spc="-25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3A3838"/>
                </a:solidFill>
                <a:latin typeface="Calibri"/>
                <a:cs typeface="Calibri"/>
              </a:rPr>
              <a:t>it</a:t>
            </a:r>
            <a:r>
              <a:rPr sz="1400" spc="-30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3A3838"/>
                </a:solidFill>
                <a:latin typeface="Calibri"/>
                <a:cs typeface="Calibri"/>
              </a:rPr>
              <a:t>is</a:t>
            </a:r>
            <a:r>
              <a:rPr sz="1400" spc="-20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3A3838"/>
                </a:solidFill>
                <a:latin typeface="Calibri"/>
                <a:cs typeface="Calibri"/>
              </a:rPr>
              <a:t>handled</a:t>
            </a:r>
            <a:r>
              <a:rPr sz="1400" spc="-35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3A3838"/>
                </a:solidFill>
                <a:latin typeface="Calibri"/>
                <a:cs typeface="Calibri"/>
              </a:rPr>
              <a:t>the</a:t>
            </a:r>
            <a:r>
              <a:rPr sz="1400" spc="-30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3A3838"/>
                </a:solidFill>
                <a:latin typeface="Calibri"/>
                <a:cs typeface="Calibri"/>
              </a:rPr>
              <a:t>same</a:t>
            </a:r>
            <a:r>
              <a:rPr sz="1400" spc="-20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3A3838"/>
                </a:solidFill>
                <a:latin typeface="Calibri"/>
                <a:cs typeface="Calibri"/>
              </a:rPr>
              <a:t>way</a:t>
            </a:r>
            <a:r>
              <a:rPr sz="1400" spc="-25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3A3838"/>
                </a:solidFill>
                <a:latin typeface="Calibri"/>
                <a:cs typeface="Calibri"/>
              </a:rPr>
              <a:t>as</a:t>
            </a:r>
            <a:r>
              <a:rPr sz="1400" spc="-35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3A3838"/>
                </a:solidFill>
                <a:latin typeface="Calibri"/>
                <a:cs typeface="Calibri"/>
              </a:rPr>
              <a:t>for</a:t>
            </a:r>
            <a:r>
              <a:rPr sz="1400" spc="-25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3A3838"/>
                </a:solidFill>
                <a:latin typeface="Calibri"/>
                <a:cs typeface="Calibri"/>
              </a:rPr>
              <a:t>login</a:t>
            </a:r>
            <a:endParaRPr sz="1400" dirty="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78280" y="5760635"/>
            <a:ext cx="179705" cy="167724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902004" y="5713857"/>
            <a:ext cx="4505960" cy="19545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804545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highlight>
                  <a:srgbClr val="C0C0C0"/>
                </a:highlight>
                <a:latin typeface="Calibri"/>
                <a:cs typeface="Calibri"/>
              </a:rPr>
              <a:t>logout</a:t>
            </a:r>
            <a:endParaRPr sz="1600" dirty="0">
              <a:highlight>
                <a:srgbClr val="C0C0C0"/>
              </a:highlight>
              <a:latin typeface="Calibri"/>
              <a:cs typeface="Calibri"/>
            </a:endParaRPr>
          </a:p>
          <a:p>
            <a:pPr marL="12700" marR="2642870">
              <a:lnSpc>
                <a:spcPct val="157100"/>
              </a:lnSpc>
              <a:spcBef>
                <a:spcPts val="55"/>
              </a:spcBef>
            </a:pPr>
            <a:r>
              <a:rPr sz="1400" dirty="0">
                <a:solidFill>
                  <a:srgbClr val="3A3838"/>
                </a:solidFill>
                <a:latin typeface="Calibri"/>
                <a:cs typeface="Calibri"/>
              </a:rPr>
              <a:t>Logs</a:t>
            </a:r>
            <a:r>
              <a:rPr sz="1400" spc="-40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3A3838"/>
                </a:solidFill>
                <a:latin typeface="Calibri"/>
                <a:cs typeface="Calibri"/>
              </a:rPr>
              <a:t>out</a:t>
            </a:r>
            <a:r>
              <a:rPr sz="1400" spc="-50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3A3838"/>
                </a:solidFill>
                <a:latin typeface="Calibri"/>
                <a:cs typeface="Calibri"/>
              </a:rPr>
              <a:t>the</a:t>
            </a:r>
            <a:r>
              <a:rPr sz="1400" spc="-45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3A3838"/>
                </a:solidFill>
                <a:latin typeface="Calibri"/>
                <a:cs typeface="Calibri"/>
              </a:rPr>
              <a:t>current</a:t>
            </a:r>
            <a:r>
              <a:rPr sz="1400" spc="-30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400" spc="-20" dirty="0">
                <a:solidFill>
                  <a:srgbClr val="3A3838"/>
                </a:solidFill>
                <a:latin typeface="Calibri"/>
                <a:cs typeface="Calibri"/>
              </a:rPr>
              <a:t>user. </a:t>
            </a:r>
            <a:r>
              <a:rPr sz="1400" dirty="0">
                <a:solidFill>
                  <a:srgbClr val="3A3838"/>
                </a:solidFill>
                <a:latin typeface="Calibri"/>
                <a:cs typeface="Calibri"/>
              </a:rPr>
              <a:t>What</a:t>
            </a:r>
            <a:r>
              <a:rPr sz="1400" spc="-75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3A3838"/>
                </a:solidFill>
                <a:latin typeface="Calibri"/>
                <a:cs typeface="Calibri"/>
              </a:rPr>
              <a:t>happens</a:t>
            </a:r>
            <a:r>
              <a:rPr sz="1400" spc="-65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3A3838"/>
                </a:solidFill>
                <a:latin typeface="Calibri"/>
                <a:cs typeface="Calibri"/>
              </a:rPr>
              <a:t>inside:</a:t>
            </a:r>
            <a:endParaRPr sz="14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960"/>
              </a:spcBef>
            </a:pPr>
            <a:r>
              <a:rPr sz="1400" dirty="0">
                <a:solidFill>
                  <a:srgbClr val="3A3838"/>
                </a:solidFill>
                <a:latin typeface="Calibri"/>
                <a:cs typeface="Calibri"/>
              </a:rPr>
              <a:t>Uses</a:t>
            </a:r>
            <a:r>
              <a:rPr sz="1400" spc="-20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3A3838"/>
                </a:solidFill>
                <a:latin typeface="Calibri"/>
                <a:cs typeface="Calibri"/>
              </a:rPr>
              <a:t>signOut</a:t>
            </a:r>
            <a:r>
              <a:rPr sz="1400" spc="-25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3A3838"/>
                </a:solidFill>
                <a:latin typeface="Calibri"/>
                <a:cs typeface="Calibri"/>
              </a:rPr>
              <a:t>from</a:t>
            </a:r>
            <a:r>
              <a:rPr sz="1400" spc="-30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3A3838"/>
                </a:solidFill>
                <a:latin typeface="Calibri"/>
                <a:cs typeface="Calibri"/>
              </a:rPr>
              <a:t>Firebase</a:t>
            </a:r>
            <a:r>
              <a:rPr sz="1400" spc="-20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3A3838"/>
                </a:solidFill>
                <a:latin typeface="Calibri"/>
                <a:cs typeface="Calibri"/>
              </a:rPr>
              <a:t>to</a:t>
            </a:r>
            <a:r>
              <a:rPr sz="1400" spc="-20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3A3838"/>
                </a:solidFill>
                <a:latin typeface="Calibri"/>
                <a:cs typeface="Calibri"/>
              </a:rPr>
              <a:t>log</a:t>
            </a:r>
            <a:r>
              <a:rPr sz="1400" spc="-20" dirty="0">
                <a:solidFill>
                  <a:srgbClr val="3A3838"/>
                </a:solidFill>
                <a:latin typeface="Calibri"/>
                <a:cs typeface="Calibri"/>
              </a:rPr>
              <a:t> out.</a:t>
            </a:r>
            <a:endParaRPr sz="1400" dirty="0">
              <a:latin typeface="Calibri"/>
              <a:cs typeface="Calibri"/>
            </a:endParaRPr>
          </a:p>
          <a:p>
            <a:pPr marL="12700" marR="5080">
              <a:lnSpc>
                <a:spcPct val="157300"/>
              </a:lnSpc>
              <a:spcBef>
                <a:spcPts val="10"/>
              </a:spcBef>
            </a:pPr>
            <a:r>
              <a:rPr sz="1400" spc="-10" dirty="0">
                <a:solidFill>
                  <a:srgbClr val="3A3838"/>
                </a:solidFill>
                <a:latin typeface="Calibri"/>
                <a:cs typeface="Calibri"/>
              </a:rPr>
              <a:t>NotifyListeners</a:t>
            </a:r>
            <a:r>
              <a:rPr sz="1400" spc="-30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3A3838"/>
                </a:solidFill>
                <a:latin typeface="Calibri"/>
                <a:cs typeface="Calibri"/>
              </a:rPr>
              <a:t>are</a:t>
            </a:r>
            <a:r>
              <a:rPr sz="1400" spc="-35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3A3838"/>
                </a:solidFill>
                <a:latin typeface="Calibri"/>
                <a:cs typeface="Calibri"/>
              </a:rPr>
              <a:t>called</a:t>
            </a:r>
            <a:r>
              <a:rPr sz="1400" spc="-40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3A3838"/>
                </a:solidFill>
                <a:latin typeface="Calibri"/>
                <a:cs typeface="Calibri"/>
              </a:rPr>
              <a:t>to</a:t>
            </a:r>
            <a:r>
              <a:rPr sz="1400" spc="-30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3A3838"/>
                </a:solidFill>
                <a:latin typeface="Calibri"/>
                <a:cs typeface="Calibri"/>
              </a:rPr>
              <a:t>update</a:t>
            </a:r>
            <a:r>
              <a:rPr sz="1400" spc="-35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3A3838"/>
                </a:solidFill>
                <a:latin typeface="Calibri"/>
                <a:cs typeface="Calibri"/>
              </a:rPr>
              <a:t>the</a:t>
            </a:r>
            <a:r>
              <a:rPr sz="1400" spc="-40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3A3838"/>
                </a:solidFill>
                <a:latin typeface="Calibri"/>
                <a:cs typeface="Calibri"/>
              </a:rPr>
              <a:t>app</a:t>
            </a:r>
            <a:r>
              <a:rPr sz="1400" spc="-40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3A3838"/>
                </a:solidFill>
                <a:latin typeface="Calibri"/>
                <a:cs typeface="Calibri"/>
              </a:rPr>
              <a:t>state</a:t>
            </a:r>
            <a:r>
              <a:rPr sz="1400" spc="-35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3A3838"/>
                </a:solidFill>
                <a:latin typeface="Calibri"/>
                <a:cs typeface="Calibri"/>
              </a:rPr>
              <a:t>after</a:t>
            </a:r>
            <a:r>
              <a:rPr sz="1400" spc="-35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3A3838"/>
                </a:solidFill>
                <a:latin typeface="Calibri"/>
                <a:cs typeface="Calibri"/>
              </a:rPr>
              <a:t>logout. </a:t>
            </a:r>
            <a:r>
              <a:rPr sz="1400" dirty="0">
                <a:solidFill>
                  <a:srgbClr val="3A3838"/>
                </a:solidFill>
                <a:latin typeface="Calibri"/>
                <a:cs typeface="Calibri"/>
              </a:rPr>
              <a:t>If</a:t>
            </a:r>
            <a:r>
              <a:rPr sz="1400" spc="-25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3A3838"/>
                </a:solidFill>
                <a:latin typeface="Calibri"/>
                <a:cs typeface="Calibri"/>
              </a:rPr>
              <a:t>an</a:t>
            </a:r>
            <a:r>
              <a:rPr sz="1400" spc="-35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3A3838"/>
                </a:solidFill>
                <a:latin typeface="Calibri"/>
                <a:cs typeface="Calibri"/>
              </a:rPr>
              <a:t>error</a:t>
            </a:r>
            <a:r>
              <a:rPr sz="1400" spc="-25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3A3838"/>
                </a:solidFill>
                <a:latin typeface="Calibri"/>
                <a:cs typeface="Calibri"/>
              </a:rPr>
              <a:t>occurs,</a:t>
            </a:r>
            <a:r>
              <a:rPr sz="1400" spc="-30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3A3838"/>
                </a:solidFill>
                <a:latin typeface="Calibri"/>
                <a:cs typeface="Calibri"/>
              </a:rPr>
              <a:t>a</a:t>
            </a:r>
            <a:r>
              <a:rPr sz="1400" spc="-25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3A3838"/>
                </a:solidFill>
                <a:latin typeface="Calibri"/>
                <a:cs typeface="Calibri"/>
              </a:rPr>
              <a:t>custom</a:t>
            </a:r>
            <a:r>
              <a:rPr sz="1400" spc="-30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3A3838"/>
                </a:solidFill>
                <a:latin typeface="Calibri"/>
                <a:cs typeface="Calibri"/>
              </a:rPr>
              <a:t>error</a:t>
            </a:r>
            <a:r>
              <a:rPr sz="1400" spc="-25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3A3838"/>
                </a:solidFill>
                <a:latin typeface="Calibri"/>
                <a:cs typeface="Calibri"/>
              </a:rPr>
              <a:t>message</a:t>
            </a:r>
            <a:r>
              <a:rPr sz="1400" spc="-40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3A3838"/>
                </a:solidFill>
                <a:latin typeface="Calibri"/>
                <a:cs typeface="Calibri"/>
              </a:rPr>
              <a:t>is</a:t>
            </a:r>
            <a:r>
              <a:rPr sz="1400" spc="-20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3A3838"/>
                </a:solidFill>
                <a:latin typeface="Calibri"/>
                <a:cs typeface="Calibri"/>
              </a:rPr>
              <a:t>returned.</a:t>
            </a:r>
            <a:endParaRPr sz="1400" dirty="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14400" y="3298571"/>
            <a:ext cx="5943600" cy="198373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14400" y="7786116"/>
            <a:ext cx="3739515" cy="122604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212</TotalTime>
  <Words>1674</Words>
  <Application>Microsoft Office PowerPoint</Application>
  <PresentationFormat>Custom</PresentationFormat>
  <Paragraphs>160</Paragraphs>
  <Slides>22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 MT</vt:lpstr>
      <vt:lpstr>Calibri</vt:lpstr>
      <vt:lpstr>Times New Roman</vt:lpstr>
      <vt:lpstr>Office Theme</vt:lpstr>
      <vt:lpstr>MOBILE PROJECT</vt:lpstr>
      <vt:lpstr>Project Video </vt:lpstr>
      <vt:lpstr>Main:</vt:lpstr>
      <vt:lpstr>PowerPoint Presentation</vt:lpstr>
      <vt:lpstr>PowerPoint Presentation</vt:lpstr>
      <vt:lpstr>Home Screen:</vt:lpstr>
      <vt:lpstr>PowerPoint Presentation</vt:lpstr>
      <vt:lpstr>AuthService:</vt:lpstr>
      <vt:lpstr>PowerPoint Presentation</vt:lpstr>
      <vt:lpstr>PowerPoint Presentation</vt:lpstr>
      <vt:lpstr>Task service:</vt:lpstr>
      <vt:lpstr>PowerPoint Presentation</vt:lpstr>
      <vt:lpstr>PowerPoint Presentation</vt:lpstr>
      <vt:lpstr>PowerPoint Presentation</vt:lpstr>
      <vt:lpstr>PowerPoint Presentation</vt:lpstr>
      <vt:lpstr>Task input</vt:lpstr>
      <vt:lpstr>PowerPoint Presentation</vt:lpstr>
      <vt:lpstr>PowerPoint Presentation</vt:lpstr>
      <vt:lpstr>PowerPoint Presentation</vt:lpstr>
      <vt:lpstr>Task list: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MOBILE PROJECT</dc:title>
  <dc:creator>مريم وليد بسيوني</dc:creator>
  <cp:lastModifiedBy>مريم وليد بسيوني</cp:lastModifiedBy>
  <cp:revision>8</cp:revision>
  <dcterms:created xsi:type="dcterms:W3CDTF">2024-12-27T15:07:15Z</dcterms:created>
  <dcterms:modified xsi:type="dcterms:W3CDTF">2024-12-28T22:18:25Z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2024-12-27T00:00:00Z</vt:filetime>
  </property>
  <property fmtid="{D5CDD505-2E9C-101B-9397-08002B2CF9AE}" pid="3" name="Creator">
    <vt:lpwstr>Microsoft® Word 2016</vt:lpwstr>
  </property>
  <property fmtid="{D5CDD505-2E9C-101B-9397-08002B2CF9AE}" pid="4" name="LastSaved">
    <vt:filetime>2024-12-27T00:00:00Z</vt:filetime>
  </property>
  <property fmtid="{D5CDD505-2E9C-101B-9397-08002B2CF9AE}" pid="5" name="Producer">
    <vt:lpwstr>www.ilovepdf.com</vt:lpwstr>
  </property>
</Properties>
</file>